
<file path=[Content_Types].xml><?xml version="1.0" encoding="utf-8"?>
<Types xmlns="http://schemas.openxmlformats.org/package/2006/content-types">
  <Default Extension="png" ContentType="image/png"/>
  <Default Extension="svg" ContentType="image/svg+xml"/>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9"/>
  </p:notesMasterIdLst>
  <p:sldIdLst>
    <p:sldId id="256" r:id="rId2"/>
    <p:sldId id="400" r:id="rId3"/>
    <p:sldId id="365" r:id="rId4"/>
    <p:sldId id="433" r:id="rId5"/>
    <p:sldId id="401" r:id="rId6"/>
    <p:sldId id="389" r:id="rId7"/>
    <p:sldId id="326" r:id="rId8"/>
    <p:sldId id="259" r:id="rId9"/>
    <p:sldId id="263" r:id="rId10"/>
    <p:sldId id="262" r:id="rId11"/>
    <p:sldId id="391" r:id="rId12"/>
    <p:sldId id="416" r:id="rId13"/>
    <p:sldId id="417" r:id="rId14"/>
    <p:sldId id="402" r:id="rId15"/>
    <p:sldId id="393" r:id="rId16"/>
    <p:sldId id="399" r:id="rId17"/>
    <p:sldId id="314" r:id="rId18"/>
    <p:sldId id="310" r:id="rId19"/>
    <p:sldId id="268" r:id="rId20"/>
    <p:sldId id="272" r:id="rId21"/>
    <p:sldId id="304" r:id="rId22"/>
    <p:sldId id="313" r:id="rId23"/>
    <p:sldId id="306" r:id="rId24"/>
    <p:sldId id="307" r:id="rId25"/>
    <p:sldId id="309" r:id="rId26"/>
    <p:sldId id="303" r:id="rId27"/>
    <p:sldId id="305" r:id="rId28"/>
    <p:sldId id="275" r:id="rId29"/>
    <p:sldId id="276" r:id="rId30"/>
    <p:sldId id="278" r:id="rId31"/>
    <p:sldId id="403" r:id="rId32"/>
    <p:sldId id="404" r:id="rId33"/>
    <p:sldId id="407" r:id="rId34"/>
    <p:sldId id="422" r:id="rId35"/>
    <p:sldId id="421" r:id="rId36"/>
    <p:sldId id="419" r:id="rId37"/>
    <p:sldId id="405" r:id="rId38"/>
    <p:sldId id="454" r:id="rId39"/>
    <p:sldId id="455" r:id="rId40"/>
    <p:sldId id="426" r:id="rId41"/>
    <p:sldId id="428" r:id="rId42"/>
    <p:sldId id="427" r:id="rId43"/>
    <p:sldId id="435" r:id="rId44"/>
    <p:sldId id="436" r:id="rId45"/>
    <p:sldId id="437" r:id="rId46"/>
    <p:sldId id="388" r:id="rId47"/>
    <p:sldId id="398" r:id="rId48"/>
    <p:sldId id="429" r:id="rId49"/>
    <p:sldId id="409" r:id="rId50"/>
    <p:sldId id="432" r:id="rId51"/>
    <p:sldId id="423" r:id="rId52"/>
    <p:sldId id="412" r:id="rId53"/>
    <p:sldId id="414" r:id="rId54"/>
    <p:sldId id="410" r:id="rId55"/>
    <p:sldId id="434" r:id="rId56"/>
    <p:sldId id="408" r:id="rId57"/>
    <p:sldId id="418" r:id="rId58"/>
    <p:sldId id="431" r:id="rId59"/>
    <p:sldId id="415" r:id="rId60"/>
    <p:sldId id="438" r:id="rId61"/>
    <p:sldId id="451" r:id="rId62"/>
    <p:sldId id="452" r:id="rId63"/>
    <p:sldId id="453" r:id="rId64"/>
    <p:sldId id="443" r:id="rId65"/>
    <p:sldId id="447" r:id="rId66"/>
    <p:sldId id="448" r:id="rId67"/>
    <p:sldId id="450" r:id="rId68"/>
    <p:sldId id="449" r:id="rId69"/>
    <p:sldId id="444" r:id="rId70"/>
    <p:sldId id="445" r:id="rId71"/>
    <p:sldId id="446" r:id="rId72"/>
    <p:sldId id="392" r:id="rId73"/>
    <p:sldId id="377" r:id="rId74"/>
    <p:sldId id="347" r:id="rId75"/>
    <p:sldId id="354" r:id="rId76"/>
    <p:sldId id="394" r:id="rId77"/>
    <p:sldId id="390" r:id="rId78"/>
    <p:sldId id="425" r:id="rId79"/>
    <p:sldId id="344" r:id="rId80"/>
    <p:sldId id="357" r:id="rId81"/>
    <p:sldId id="358" r:id="rId82"/>
    <p:sldId id="378" r:id="rId83"/>
    <p:sldId id="359" r:id="rId84"/>
    <p:sldId id="387" r:id="rId85"/>
    <p:sldId id="386" r:id="rId86"/>
    <p:sldId id="382" r:id="rId87"/>
    <p:sldId id="350" r:id="rId88"/>
    <p:sldId id="383" r:id="rId89"/>
    <p:sldId id="384" r:id="rId90"/>
    <p:sldId id="395" r:id="rId91"/>
    <p:sldId id="351" r:id="rId92"/>
    <p:sldId id="343" r:id="rId93"/>
    <p:sldId id="355" r:id="rId94"/>
    <p:sldId id="356" r:id="rId95"/>
    <p:sldId id="397" r:id="rId96"/>
    <p:sldId id="353" r:id="rId97"/>
    <p:sldId id="370" r:id="rId98"/>
    <p:sldId id="371" r:id="rId99"/>
    <p:sldId id="440" r:id="rId100"/>
    <p:sldId id="379" r:id="rId101"/>
    <p:sldId id="380" r:id="rId102"/>
    <p:sldId id="381" r:id="rId103"/>
    <p:sldId id="301" r:id="rId104"/>
    <p:sldId id="385" r:id="rId105"/>
    <p:sldId id="362" r:id="rId106"/>
    <p:sldId id="360" r:id="rId107"/>
    <p:sldId id="298" r:id="rId108"/>
    <p:sldId id="364" r:id="rId109"/>
    <p:sldId id="366" r:id="rId110"/>
    <p:sldId id="368" r:id="rId111"/>
    <p:sldId id="367" r:id="rId112"/>
    <p:sldId id="373" r:id="rId113"/>
    <p:sldId id="369" r:id="rId114"/>
    <p:sldId id="374" r:id="rId115"/>
    <p:sldId id="375" r:id="rId116"/>
    <p:sldId id="376" r:id="rId117"/>
    <p:sldId id="345" r:id="rId1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5E5"/>
    <a:srgbClr val="ECF1DB"/>
    <a:srgbClr val="ECF2DD"/>
    <a:srgbClr val="E7EED3"/>
    <a:srgbClr val="F5F8EC"/>
    <a:srgbClr val="F2F6E7"/>
    <a:srgbClr val="F1F5E6"/>
    <a:srgbClr val="F2F6E8"/>
    <a:srgbClr val="E8EFD5"/>
    <a:srgbClr val="E9EF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01" autoAdjust="0"/>
    <p:restoredTop sz="96115" autoAdjust="0"/>
  </p:normalViewPr>
  <p:slideViewPr>
    <p:cSldViewPr snapToGrid="0">
      <p:cViewPr varScale="1">
        <p:scale>
          <a:sx n="81" d="100"/>
          <a:sy n="81" d="100"/>
        </p:scale>
        <p:origin x="96" y="60"/>
      </p:cViewPr>
      <p:guideLst>
        <p:guide orient="horz" pos="2160"/>
        <p:guide pos="3840"/>
      </p:guideLst>
    </p:cSldViewPr>
  </p:slideViewPr>
  <p:outlineViewPr>
    <p:cViewPr>
      <p:scale>
        <a:sx n="33" d="100"/>
        <a:sy n="33" d="100"/>
      </p:scale>
      <p:origin x="0" y="-4068"/>
    </p:cViewPr>
  </p:outlin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microsoft.com/office/2015/10/relationships/revisionInfo" Target="revisionInfo.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F2B89C-4ED6-4FA9-A6C9-51D917221EAC}" type="datetimeFigureOut">
              <a:rPr lang="hu-HU" smtClean="0"/>
              <a:t>2017. 10. 04.</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0A9AC4-B15A-4681-868E-33BEC50285CA}" type="slidenum">
              <a:rPr lang="hu-HU" smtClean="0"/>
              <a:t>‹#›</a:t>
            </a:fld>
            <a:endParaRPr lang="hu-HU"/>
          </a:p>
        </p:txBody>
      </p:sp>
    </p:spTree>
    <p:extLst>
      <p:ext uri="{BB962C8B-B14F-4D97-AF65-F5344CB8AC3E}">
        <p14:creationId xmlns:p14="http://schemas.microsoft.com/office/powerpoint/2010/main" val="158370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a:p>
        </p:txBody>
      </p:sp>
      <p:sp>
        <p:nvSpPr>
          <p:cNvPr id="173" name="Shape 1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7384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hu-HU" sz="1600" dirty="0">
              <a:cs typeface="Arial" panose="020B0604020202020204" pitchFamily="34" charset="0"/>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6CCF9B5-3D25-4F2C-884D-7848DA9A7324}" type="slidenum">
              <a:rPr lang="en-AU" altLang="hu-HU">
                <a:latin typeface="Arial" panose="020B0604020202020204" pitchFamily="34" charset="0"/>
              </a:rPr>
              <a:pPr>
                <a:spcBef>
                  <a:spcPct val="0"/>
                </a:spcBef>
              </a:pPr>
              <a:t>20</a:t>
            </a:fld>
            <a:endParaRPr lang="en-AU" altLang="hu-HU">
              <a:latin typeface="Arial" panose="020B0604020202020204" pitchFamily="34" charset="0"/>
            </a:endParaRPr>
          </a:p>
        </p:txBody>
      </p:sp>
    </p:spTree>
    <p:extLst>
      <p:ext uri="{BB962C8B-B14F-4D97-AF65-F5344CB8AC3E}">
        <p14:creationId xmlns:p14="http://schemas.microsoft.com/office/powerpoint/2010/main" val="1816723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6EACB53-8BA5-4B93-8E45-31D802B8F0E1}" type="slidenum">
              <a:rPr lang="hu-HU" altLang="hu-HU"/>
              <a:pPr eaLnBrk="1" hangingPunct="1"/>
              <a:t>23</a:t>
            </a:fld>
            <a:endParaRPr lang="hu-HU" altLang="hu-HU"/>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altLang="hu-H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8136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hu-HU" sz="1600" dirty="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B6E33D-C147-4921-8919-D31A4374834C}" type="slidenum">
              <a:rPr lang="en-AU" altLang="hu-HU">
                <a:latin typeface="Arial" panose="020B0604020202020204" pitchFamily="34" charset="0"/>
              </a:rPr>
              <a:pPr>
                <a:spcBef>
                  <a:spcPct val="0"/>
                </a:spcBef>
              </a:pPr>
              <a:t>27</a:t>
            </a:fld>
            <a:endParaRPr lang="en-AU" altLang="hu-HU">
              <a:latin typeface="Arial" panose="020B0604020202020204" pitchFamily="34" charset="0"/>
            </a:endParaRPr>
          </a:p>
        </p:txBody>
      </p:sp>
    </p:spTree>
    <p:extLst>
      <p:ext uri="{BB962C8B-B14F-4D97-AF65-F5344CB8AC3E}">
        <p14:creationId xmlns:p14="http://schemas.microsoft.com/office/powerpoint/2010/main" val="2563610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hu-HU" dirty="0">
              <a:cs typeface="Arial" panose="020B0604020202020204" pitchFamily="34" charset="0"/>
            </a:endParaRP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622E94-7721-4F54-9DD7-A500D16C87DA}" type="slidenum">
              <a:rPr lang="en-AU" altLang="hu-HU">
                <a:latin typeface="Arial" panose="020B0604020202020204" pitchFamily="34" charset="0"/>
              </a:rPr>
              <a:pPr>
                <a:spcBef>
                  <a:spcPct val="0"/>
                </a:spcBef>
              </a:pPr>
              <a:t>28</a:t>
            </a:fld>
            <a:endParaRPr lang="en-AU" altLang="hu-HU">
              <a:latin typeface="Arial" panose="020B0604020202020204" pitchFamily="34" charset="0"/>
            </a:endParaRPr>
          </a:p>
        </p:txBody>
      </p:sp>
    </p:spTree>
    <p:extLst>
      <p:ext uri="{BB962C8B-B14F-4D97-AF65-F5344CB8AC3E}">
        <p14:creationId xmlns:p14="http://schemas.microsoft.com/office/powerpoint/2010/main" val="2901098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hu-HU" sz="1600">
                <a:cs typeface="Arial" panose="020B0604020202020204" pitchFamily="34" charset="0"/>
              </a:rPr>
              <a:t>Particular forms of manifestation have associated attributes such as numbering of a serial; system requirements for an electronic resource; microform generation; the colour and tone used in the production of an image.</a:t>
            </a:r>
          </a:p>
          <a:p>
            <a:pPr eaLnBrk="1" hangingPunct="1"/>
            <a:endParaRPr lang="en-AU" altLang="hu-HU">
              <a:cs typeface="Arial" panose="020B0604020202020204" pitchFamily="34" charset="0"/>
            </a:endParaRP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C20D85-6F1F-4C42-AFBA-F70E9E95E6E6}" type="slidenum">
              <a:rPr lang="en-AU" altLang="hu-HU">
                <a:latin typeface="Arial" panose="020B0604020202020204" pitchFamily="34" charset="0"/>
              </a:rPr>
              <a:pPr>
                <a:spcBef>
                  <a:spcPct val="0"/>
                </a:spcBef>
              </a:pPr>
              <a:t>29</a:t>
            </a:fld>
            <a:endParaRPr lang="en-AU" altLang="hu-HU">
              <a:latin typeface="Arial" panose="020B0604020202020204" pitchFamily="34" charset="0"/>
            </a:endParaRPr>
          </a:p>
        </p:txBody>
      </p:sp>
    </p:spTree>
    <p:extLst>
      <p:ext uri="{BB962C8B-B14F-4D97-AF65-F5344CB8AC3E}">
        <p14:creationId xmlns:p14="http://schemas.microsoft.com/office/powerpoint/2010/main" val="3379300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hu-HU" sz="1600" dirty="0"/>
              <a:t>This is a mock-up of the AACR2 bibliographic record for the German translation of </a:t>
            </a:r>
            <a:r>
              <a:rPr lang="en-AU" altLang="hu-HU" sz="1600" dirty="0" err="1"/>
              <a:t>Cloudstreet</a:t>
            </a:r>
            <a:r>
              <a:rPr lang="en-AU" altLang="hu-HU" sz="1600" dirty="0"/>
              <a:t>.</a:t>
            </a:r>
          </a:p>
          <a:p>
            <a:r>
              <a:rPr lang="en-AU" altLang="hu-HU" sz="1600" dirty="0"/>
              <a:t>The parts in Red are information relating to the Work, including the creator and uniform title.</a:t>
            </a:r>
          </a:p>
          <a:p>
            <a:r>
              <a:rPr lang="en-AU" altLang="hu-HU" sz="1600" dirty="0"/>
              <a:t>The parts in Green relate to the Expression, i.e. the German translation</a:t>
            </a:r>
          </a:p>
          <a:p>
            <a:r>
              <a:rPr lang="en-AU" altLang="hu-HU" sz="1600" dirty="0"/>
              <a:t>The parts in Purple relate to the Manifestation.</a:t>
            </a:r>
          </a:p>
          <a:p>
            <a:r>
              <a:rPr lang="en-AU" altLang="hu-HU" sz="1600" dirty="0"/>
              <a:t>The parts in Orange relate to the Item.</a:t>
            </a:r>
          </a:p>
          <a:p>
            <a:r>
              <a:rPr lang="en-AU" altLang="hu-HU" sz="1600" dirty="0"/>
              <a:t>Notes in the 5XX fields could relate to Work, Expression, Manifestation or Item, or the related persons, families or corporate bodies.</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B6E33D-C147-4921-8919-D31A4374834C}" type="slidenum">
              <a:rPr lang="en-AU" altLang="hu-HU">
                <a:latin typeface="Arial" panose="020B0604020202020204" pitchFamily="34" charset="0"/>
              </a:rPr>
              <a:pPr>
                <a:spcBef>
                  <a:spcPct val="0"/>
                </a:spcBef>
              </a:pPr>
              <a:t>30</a:t>
            </a:fld>
            <a:endParaRPr lang="en-AU" altLang="hu-HU">
              <a:latin typeface="Arial" panose="020B0604020202020204" pitchFamily="34" charset="0"/>
            </a:endParaRPr>
          </a:p>
        </p:txBody>
      </p:sp>
    </p:spTree>
    <p:extLst>
      <p:ext uri="{BB962C8B-B14F-4D97-AF65-F5344CB8AC3E}">
        <p14:creationId xmlns:p14="http://schemas.microsoft.com/office/powerpoint/2010/main" val="1796311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a:p>
        </p:txBody>
      </p:sp>
      <p:sp>
        <p:nvSpPr>
          <p:cNvPr id="235" name="Shape 2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8458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Shape 529"/>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dirty="0"/>
          </a:p>
        </p:txBody>
      </p:sp>
      <p:sp>
        <p:nvSpPr>
          <p:cNvPr id="530" name="Shape 53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2858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a:p>
        </p:txBody>
      </p:sp>
      <p:sp>
        <p:nvSpPr>
          <p:cNvPr id="556" name="Shape 5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4045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dirty="0"/>
              <a:t>RSC/RDA/</a:t>
            </a:r>
            <a:r>
              <a:rPr lang="hu-HU" sz="1200" dirty="0" err="1"/>
              <a:t>Complete</a:t>
            </a:r>
            <a:r>
              <a:rPr lang="hu-HU" sz="1200" dirty="0"/>
              <a:t> </a:t>
            </a:r>
            <a:r>
              <a:rPr lang="hu-HU" sz="1200" dirty="0" err="1"/>
              <a:t>Examples</a:t>
            </a:r>
            <a:r>
              <a:rPr lang="hu-HU" sz="1200" dirty="0"/>
              <a:t> http://www.rdatoolkit.org/sites/default/files/rsc_rda_complete_examples_bibliographic_april2016_0.pdf</a:t>
            </a:r>
          </a:p>
          <a:p>
            <a:endParaRPr lang="hu-HU" dirty="0"/>
          </a:p>
        </p:txBody>
      </p:sp>
      <p:sp>
        <p:nvSpPr>
          <p:cNvPr id="4" name="Dia számának helye 3"/>
          <p:cNvSpPr>
            <a:spLocks noGrp="1"/>
          </p:cNvSpPr>
          <p:nvPr>
            <p:ph type="sldNum" sz="quarter" idx="10"/>
          </p:nvPr>
        </p:nvSpPr>
        <p:spPr/>
        <p:txBody>
          <a:bodyPr/>
          <a:lstStyle/>
          <a:p>
            <a:fld id="{CB0A9AC4-B15A-4681-868E-33BEC50285CA}" type="slidenum">
              <a:rPr lang="hu-HU" smtClean="0"/>
              <a:t>34</a:t>
            </a:fld>
            <a:endParaRPr lang="hu-HU"/>
          </a:p>
        </p:txBody>
      </p:sp>
    </p:spTree>
    <p:extLst>
      <p:ext uri="{BB962C8B-B14F-4D97-AF65-F5344CB8AC3E}">
        <p14:creationId xmlns:p14="http://schemas.microsoft.com/office/powerpoint/2010/main" val="840296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CB0A9AC4-B15A-4681-868E-33BEC50285CA}" type="slidenum">
              <a:rPr lang="hu-HU" smtClean="0"/>
              <a:t>4</a:t>
            </a:fld>
            <a:endParaRPr lang="hu-HU"/>
          </a:p>
        </p:txBody>
      </p:sp>
    </p:spTree>
    <p:extLst>
      <p:ext uri="{BB962C8B-B14F-4D97-AF65-F5344CB8AC3E}">
        <p14:creationId xmlns:p14="http://schemas.microsoft.com/office/powerpoint/2010/main" val="184714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a:p>
        </p:txBody>
      </p:sp>
      <p:sp>
        <p:nvSpPr>
          <p:cNvPr id="547" name="Shape 5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6349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lvl="0">
              <a:spcBef>
                <a:spcPts val="0"/>
              </a:spcBef>
              <a:buNone/>
            </a:pPr>
            <a:r>
              <a:rPr lang="hu-HU" sz="1200" b="0" i="0" kern="1200" dirty="0">
                <a:solidFill>
                  <a:schemeClr val="tx1"/>
                </a:solidFill>
                <a:effectLst/>
                <a:latin typeface="+mn-lt"/>
                <a:ea typeface="+mn-ea"/>
                <a:cs typeface="+mn-cs"/>
              </a:rPr>
              <a:t>Három teljesen új entitás kerül hozzáadásra az RDA-hoz: </a:t>
            </a:r>
            <a:r>
              <a:rPr lang="hu-HU" sz="1200" b="0" i="0" kern="1200" dirty="0" err="1">
                <a:solidFill>
                  <a:schemeClr val="tx1"/>
                </a:solidFill>
                <a:effectLst/>
                <a:latin typeface="+mn-lt"/>
                <a:ea typeface="+mn-ea"/>
                <a:cs typeface="+mn-cs"/>
              </a:rPr>
              <a:t>Collective</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Agent</a:t>
            </a:r>
            <a:r>
              <a:rPr lang="hu-HU" sz="1200" b="0" i="0" kern="1200" dirty="0">
                <a:solidFill>
                  <a:schemeClr val="tx1"/>
                </a:solidFill>
                <a:effectLst/>
                <a:latin typeface="+mn-lt"/>
                <a:ea typeface="+mn-ea"/>
                <a:cs typeface="+mn-cs"/>
              </a:rPr>
              <a:t>, Nomen és Time-</a:t>
            </a:r>
            <a:r>
              <a:rPr lang="hu-HU" sz="1200" b="0" i="0" kern="1200" dirty="0" err="1">
                <a:solidFill>
                  <a:schemeClr val="tx1"/>
                </a:solidFill>
                <a:effectLst/>
                <a:latin typeface="+mn-lt"/>
                <a:ea typeface="+mn-ea"/>
                <a:cs typeface="+mn-cs"/>
              </a:rPr>
              <a:t>span</a:t>
            </a:r>
            <a:r>
              <a:rPr lang="hu-HU" sz="1200" b="0" i="0" kern="1200" dirty="0">
                <a:solidFill>
                  <a:schemeClr val="tx1"/>
                </a:solidFill>
                <a:effectLst/>
                <a:latin typeface="+mn-lt"/>
                <a:ea typeface="+mn-ea"/>
                <a:cs typeface="+mn-cs"/>
              </a:rPr>
              <a:t>. Két másik, az RDA-ban benne levő, az </a:t>
            </a:r>
            <a:r>
              <a:rPr lang="hu-HU" sz="1200" b="0" i="0" kern="1200" dirty="0" err="1">
                <a:solidFill>
                  <a:schemeClr val="tx1"/>
                </a:solidFill>
                <a:effectLst/>
                <a:latin typeface="+mn-lt"/>
                <a:ea typeface="+mn-ea"/>
                <a:cs typeface="+mn-cs"/>
              </a:rPr>
              <a:t>Agent</a:t>
            </a:r>
            <a:r>
              <a:rPr lang="hu-HU" sz="1200" b="0" i="0" kern="1200" dirty="0">
                <a:solidFill>
                  <a:schemeClr val="tx1"/>
                </a:solidFill>
                <a:effectLst/>
                <a:latin typeface="+mn-lt"/>
                <a:ea typeface="+mn-ea"/>
                <a:cs typeface="+mn-cs"/>
              </a:rPr>
              <a:t> és a </a:t>
            </a:r>
            <a:r>
              <a:rPr lang="hu-HU" sz="1200" b="0" i="0" kern="1200" dirty="0" err="1">
                <a:solidFill>
                  <a:schemeClr val="tx1"/>
                </a:solidFill>
                <a:effectLst/>
                <a:latin typeface="+mn-lt"/>
                <a:ea typeface="+mn-ea"/>
                <a:cs typeface="+mn-cs"/>
              </a:rPr>
              <a:t>Place</a:t>
            </a:r>
            <a:r>
              <a:rPr lang="hu-HU" sz="1200" b="0" i="0" kern="1200" dirty="0">
                <a:solidFill>
                  <a:schemeClr val="tx1"/>
                </a:solidFill>
                <a:effectLst/>
                <a:latin typeface="+mn-lt"/>
                <a:ea typeface="+mn-ea"/>
                <a:cs typeface="+mn-cs"/>
              </a:rPr>
              <a:t> összevonásra kerül. http://rda-rsc.org/ImplementationLRMinRDA</a:t>
            </a:r>
          </a:p>
          <a:p>
            <a:pPr lvl="0">
              <a:spcBef>
                <a:spcPts val="0"/>
              </a:spcBef>
              <a:buNone/>
            </a:pPr>
            <a:r>
              <a:rPr lang="hu-HU" sz="1200" b="1" i="0" kern="1200" dirty="0">
                <a:solidFill>
                  <a:schemeClr val="tx1"/>
                </a:solidFill>
                <a:effectLst/>
                <a:latin typeface="+mn-lt"/>
                <a:ea typeface="+mn-ea"/>
                <a:cs typeface="+mn-cs"/>
              </a:rPr>
              <a:t>A létező RDA entitások, a Személy, Család és a Testület az </a:t>
            </a:r>
            <a:r>
              <a:rPr lang="hu-HU" sz="1200" b="1" i="0" kern="1200" dirty="0" err="1">
                <a:solidFill>
                  <a:schemeClr val="tx1"/>
                </a:solidFill>
                <a:effectLst/>
                <a:latin typeface="+mn-lt"/>
                <a:ea typeface="+mn-ea"/>
                <a:cs typeface="+mn-cs"/>
              </a:rPr>
              <a:t>Agent</a:t>
            </a:r>
            <a:r>
              <a:rPr lang="hu-HU" sz="1200" b="1" i="0" kern="1200" dirty="0">
                <a:solidFill>
                  <a:schemeClr val="tx1"/>
                </a:solidFill>
                <a:effectLst/>
                <a:latin typeface="+mn-lt"/>
                <a:ea typeface="+mn-ea"/>
                <a:cs typeface="+mn-cs"/>
              </a:rPr>
              <a:t> és a </a:t>
            </a:r>
            <a:r>
              <a:rPr lang="en-US" sz="1200" b="1" i="0" kern="1200" dirty="0">
                <a:solidFill>
                  <a:schemeClr val="tx1"/>
                </a:solidFill>
                <a:effectLst/>
                <a:latin typeface="+mn-lt"/>
                <a:ea typeface="+mn-ea"/>
                <a:cs typeface="+mn-cs"/>
              </a:rPr>
              <a:t>Collective Agent</a:t>
            </a:r>
            <a:r>
              <a:rPr lang="hu-HU" sz="1200" b="1" i="0" kern="1200" dirty="0">
                <a:solidFill>
                  <a:schemeClr val="tx1"/>
                </a:solidFill>
                <a:effectLst/>
                <a:latin typeface="+mn-lt"/>
                <a:ea typeface="+mn-ea"/>
                <a:cs typeface="+mn-cs"/>
              </a:rPr>
              <a:t> altípusa lesz</a:t>
            </a:r>
            <a:r>
              <a:rPr lang="hu-HU" sz="1200" b="0" i="0" kern="1200" dirty="0">
                <a:solidFill>
                  <a:schemeClr val="tx1"/>
                </a:solidFill>
                <a:effectLst/>
                <a:latin typeface="+mn-lt"/>
                <a:ea typeface="+mn-ea"/>
                <a:cs typeface="+mn-cs"/>
              </a:rPr>
              <a:t>, és a kapcsolódó utasításokat szükség esetén általánosíthatja. Ez jelentős változtatást igényel az RDA </a:t>
            </a:r>
            <a:r>
              <a:rPr lang="hu-HU" sz="1200" b="0" i="0" kern="1200" dirty="0" err="1">
                <a:solidFill>
                  <a:schemeClr val="tx1"/>
                </a:solidFill>
                <a:effectLst/>
                <a:latin typeface="+mn-lt"/>
                <a:ea typeface="+mn-ea"/>
                <a:cs typeface="+mn-cs"/>
              </a:rPr>
              <a:t>Person</a:t>
            </a:r>
            <a:r>
              <a:rPr lang="hu-HU" sz="1200" b="0" i="0" kern="1200" dirty="0">
                <a:solidFill>
                  <a:schemeClr val="tx1"/>
                </a:solidFill>
                <a:effectLst/>
                <a:latin typeface="+mn-lt"/>
                <a:ea typeface="+mn-ea"/>
                <a:cs typeface="+mn-cs"/>
              </a:rPr>
              <a:t> definíciójában, hogy csak valódi emberekre korlátozódjon. A fiktív és nem-humán entitások, valamint a szerzőségi adatokban szereplő személyek alternatív nevei, mint pl. álnevek, az új Nomen entitás összefüggésében kerülnek kifejlesztésre, hogy az erőforrások továbbra is megtalálhatók legyenek. Ez vezethet bizonyos </a:t>
            </a:r>
            <a:r>
              <a:rPr lang="hu-HU" sz="1200" b="0" i="0" kern="1200" dirty="0" err="1">
                <a:solidFill>
                  <a:schemeClr val="tx1"/>
                </a:solidFill>
                <a:effectLst/>
                <a:latin typeface="+mn-lt"/>
                <a:ea typeface="+mn-ea"/>
                <a:cs typeface="+mn-cs"/>
              </a:rPr>
              <a:t>authority</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control</a:t>
            </a:r>
            <a:r>
              <a:rPr lang="hu-HU" sz="1200" b="0" i="0" kern="1200" dirty="0">
                <a:solidFill>
                  <a:schemeClr val="tx1"/>
                </a:solidFill>
                <a:effectLst/>
                <a:latin typeface="+mn-lt"/>
                <a:ea typeface="+mn-ea"/>
                <a:cs typeface="+mn-cs"/>
              </a:rPr>
              <a:t> rendszerek gyakorlatának megváltoztatásához; az RDA közösségei 2014-ben figyelmeztető jelzést kaptak a fiktív testületek és családok megbeszélése után, hogy az LRM ebben az irányban mozog.</a:t>
            </a:r>
          </a:p>
          <a:p>
            <a:pPr lvl="0">
              <a:spcBef>
                <a:spcPts val="0"/>
              </a:spcBef>
              <a:buNone/>
            </a:pPr>
            <a:r>
              <a:rPr lang="hu-HU" sz="1200" b="1" i="0" kern="1200" dirty="0">
                <a:solidFill>
                  <a:schemeClr val="tx1"/>
                </a:solidFill>
                <a:effectLst/>
                <a:latin typeface="+mn-lt"/>
                <a:ea typeface="+mn-ea"/>
                <a:cs typeface="+mn-cs"/>
              </a:rPr>
              <a:t>Az LRM lehetővé teszi a tulajdonságok és kapcsolatok cserélhető módon történő használatát</a:t>
            </a:r>
            <a:r>
              <a:rPr lang="hu-HU" sz="1200" b="0" i="0" kern="1200" dirty="0">
                <a:solidFill>
                  <a:schemeClr val="tx1"/>
                </a:solidFill>
                <a:effectLst/>
                <a:latin typeface="+mn-lt"/>
                <a:ea typeface="+mn-ea"/>
                <a:cs typeface="+mn-cs"/>
              </a:rPr>
              <a:t>.</a:t>
            </a:r>
          </a:p>
          <a:p>
            <a:r>
              <a:rPr lang="hu-HU" sz="1200" b="0" i="0" kern="1200" dirty="0">
                <a:solidFill>
                  <a:schemeClr val="tx1"/>
                </a:solidFill>
                <a:effectLst/>
                <a:latin typeface="+mn-lt"/>
                <a:ea typeface="+mn-ea"/>
                <a:cs typeface="+mn-cs"/>
              </a:rPr>
              <a:t>Ez támogatja az RDA 4-szeres ösvényének teljes kiterjesztését a kapcsolódó entitások azonosítására strukturált vagy strukturált leírással, azonosítóval vagy kapcsolt adat URI-ként. Egy új LRM attribútum, a </a:t>
            </a:r>
            <a:r>
              <a:rPr lang="hu-HU" sz="1200" b="0" i="0" kern="1200" dirty="0" err="1">
                <a:solidFill>
                  <a:schemeClr val="tx1"/>
                </a:solidFill>
                <a:effectLst/>
                <a:latin typeface="+mn-lt"/>
                <a:ea typeface="+mn-ea"/>
                <a:cs typeface="+mn-cs"/>
              </a:rPr>
              <a:t>Manifestációs</a:t>
            </a:r>
            <a:r>
              <a:rPr lang="hu-HU" sz="1200" b="0" i="0" kern="1200" dirty="0">
                <a:solidFill>
                  <a:schemeClr val="tx1"/>
                </a:solidFill>
                <a:effectLst/>
                <a:latin typeface="+mn-lt"/>
                <a:ea typeface="+mn-ea"/>
                <a:cs typeface="+mn-cs"/>
              </a:rPr>
              <a:t> nyilatkozat lehetővé teszi, hogy világosan megkülönböztessék a megnyilvánulástól elválasztott adatokat, hogy tükrözzék, hogyan strukturálatlan módon írja le magát, és más forrásokból rögzített adatokat. Az új Nomen entitás támogatni fogja a strukturált leírások megkülönböztetését hozzáférési pontok formájában és az entitásokhoz társított azonosítókat. Ezek a fejlesztések kibővítik az RDA által lefedett metaadatfelvételi forgatókönyvek körét, nyomtatott vagy kéziratos katalóguskártyákon, gépi átírással, hatósági ellenőrzéssel, valamint relációs és kapcsolt adatokkal.</a:t>
            </a:r>
          </a:p>
          <a:p>
            <a:r>
              <a:rPr lang="hu-HU" sz="1200" b="0" i="0" kern="1200" dirty="0">
                <a:solidFill>
                  <a:schemeClr val="tx1"/>
                </a:solidFill>
                <a:effectLst/>
                <a:latin typeface="+mn-lt"/>
                <a:ea typeface="+mn-ea"/>
                <a:cs typeface="+mn-cs"/>
              </a:rPr>
              <a:t>Az RDA útmutatásait és az aggregált erőforrások - ideértve a </a:t>
            </a:r>
            <a:r>
              <a:rPr lang="hu-HU" sz="1200" b="0" i="0" kern="1200" dirty="0" err="1">
                <a:solidFill>
                  <a:schemeClr val="tx1"/>
                </a:solidFill>
                <a:effectLst/>
                <a:latin typeface="+mn-lt"/>
                <a:ea typeface="+mn-ea"/>
                <a:cs typeface="+mn-cs"/>
              </a:rPr>
              <a:t>sorozatokat</a:t>
            </a:r>
            <a:r>
              <a:rPr lang="hu-HU" sz="1200" b="0" i="0" kern="1200" dirty="0">
                <a:solidFill>
                  <a:schemeClr val="tx1"/>
                </a:solidFill>
                <a:effectLst/>
                <a:latin typeface="+mn-lt"/>
                <a:ea typeface="+mn-ea"/>
                <a:cs typeface="+mn-cs"/>
              </a:rPr>
              <a:t>, gyűjteményeket és </a:t>
            </a:r>
            <a:r>
              <a:rPr lang="hu-HU" sz="1200" b="0" i="0" kern="1200" dirty="0" err="1">
                <a:solidFill>
                  <a:schemeClr val="tx1"/>
                </a:solidFill>
                <a:effectLst/>
                <a:latin typeface="+mn-lt"/>
                <a:ea typeface="+mn-ea"/>
                <a:cs typeface="+mn-cs"/>
              </a:rPr>
              <a:t>augmentációkat</a:t>
            </a:r>
            <a:r>
              <a:rPr lang="hu-HU" sz="1200" b="0" i="0" kern="1200" dirty="0">
                <a:solidFill>
                  <a:schemeClr val="tx1"/>
                </a:solidFill>
                <a:effectLst/>
                <a:latin typeface="+mn-lt"/>
                <a:ea typeface="+mn-ea"/>
                <a:cs typeface="+mn-cs"/>
              </a:rPr>
              <a:t> - leírására vonatkozó utasításokat az RSC </a:t>
            </a:r>
            <a:r>
              <a:rPr lang="hu-HU" sz="1200" b="0" i="0" kern="1200" dirty="0" err="1">
                <a:solidFill>
                  <a:schemeClr val="tx1"/>
                </a:solidFill>
                <a:effectLst/>
                <a:latin typeface="+mn-lt"/>
                <a:ea typeface="+mn-ea"/>
                <a:cs typeface="+mn-cs"/>
              </a:rPr>
              <a:t>Aggregates</a:t>
            </a:r>
            <a:r>
              <a:rPr lang="hu-HU" sz="1200" b="0" i="0" kern="1200" dirty="0">
                <a:solidFill>
                  <a:schemeClr val="tx1"/>
                </a:solidFill>
                <a:effectLst/>
                <a:latin typeface="+mn-lt"/>
                <a:ea typeface="+mn-ea"/>
                <a:cs typeface="+mn-cs"/>
              </a:rPr>
              <a:t> munkacsoport munkájára építve fejlesztik ki. Az LRM biztosítja az első konszolidált aggregátumok modelljét az RDA számára, így ez széles körű fejlesztési terület lesz.</a:t>
            </a:r>
          </a:p>
          <a:p>
            <a:endParaRPr lang="hu-HU" dirty="0"/>
          </a:p>
        </p:txBody>
      </p:sp>
      <p:sp>
        <p:nvSpPr>
          <p:cNvPr id="4" name="Dia számának helye 3"/>
          <p:cNvSpPr>
            <a:spLocks noGrp="1"/>
          </p:cNvSpPr>
          <p:nvPr>
            <p:ph type="sldNum" sz="quarter" idx="10"/>
          </p:nvPr>
        </p:nvSpPr>
        <p:spPr/>
        <p:txBody>
          <a:bodyPr/>
          <a:lstStyle/>
          <a:p>
            <a:fld id="{CB0A9AC4-B15A-4681-868E-33BEC50285CA}" type="slidenum">
              <a:rPr lang="hu-HU" smtClean="0"/>
              <a:t>43</a:t>
            </a:fld>
            <a:endParaRPr lang="hu-HU"/>
          </a:p>
        </p:txBody>
      </p:sp>
    </p:spTree>
    <p:extLst>
      <p:ext uri="{BB962C8B-B14F-4D97-AF65-F5344CB8AC3E}">
        <p14:creationId xmlns:p14="http://schemas.microsoft.com/office/powerpoint/2010/main" val="2208044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http://alcts.ala.org/ccdablog/wp-content/uploads/2017/01/IFLA-LRM-MW17.pdf</a:t>
            </a:r>
          </a:p>
        </p:txBody>
      </p:sp>
      <p:sp>
        <p:nvSpPr>
          <p:cNvPr id="4" name="Dia számának helye 3"/>
          <p:cNvSpPr>
            <a:spLocks noGrp="1"/>
          </p:cNvSpPr>
          <p:nvPr>
            <p:ph type="sldNum" sz="quarter" idx="10"/>
          </p:nvPr>
        </p:nvSpPr>
        <p:spPr/>
        <p:txBody>
          <a:bodyPr/>
          <a:lstStyle/>
          <a:p>
            <a:fld id="{CB0A9AC4-B15A-4681-868E-33BEC50285CA}" type="slidenum">
              <a:rPr lang="hu-HU" smtClean="0"/>
              <a:t>44</a:t>
            </a:fld>
            <a:endParaRPr lang="hu-HU"/>
          </a:p>
        </p:txBody>
      </p:sp>
    </p:spTree>
    <p:extLst>
      <p:ext uri="{BB962C8B-B14F-4D97-AF65-F5344CB8AC3E}">
        <p14:creationId xmlns:p14="http://schemas.microsoft.com/office/powerpoint/2010/main" val="1345595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Shape 568"/>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a:p>
        </p:txBody>
      </p:sp>
      <p:sp>
        <p:nvSpPr>
          <p:cNvPr id="569" name="Shape 5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9420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CB0A9AC4-B15A-4681-868E-33BEC50285CA}" type="slidenum">
              <a:rPr lang="hu-HU" smtClean="0"/>
              <a:t>51</a:t>
            </a:fld>
            <a:endParaRPr lang="hu-HU"/>
          </a:p>
        </p:txBody>
      </p:sp>
    </p:spTree>
    <p:extLst>
      <p:ext uri="{BB962C8B-B14F-4D97-AF65-F5344CB8AC3E}">
        <p14:creationId xmlns:p14="http://schemas.microsoft.com/office/powerpoint/2010/main" val="1800173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a:p>
        </p:txBody>
      </p:sp>
      <p:sp>
        <p:nvSpPr>
          <p:cNvPr id="589" name="Shape 5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8712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a:p>
        </p:txBody>
      </p:sp>
      <p:sp>
        <p:nvSpPr>
          <p:cNvPr id="604" name="Shape 60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5974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a:p>
        </p:txBody>
      </p:sp>
      <p:sp>
        <p:nvSpPr>
          <p:cNvPr id="577" name="Shape 5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6563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a:p>
        </p:txBody>
      </p:sp>
      <p:sp>
        <p:nvSpPr>
          <p:cNvPr id="562" name="Shape 5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2807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36" name="Shape 536"/>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Arial"/>
              <a:ea typeface="Arial"/>
              <a:cs typeface="Arial"/>
              <a:sym typeface="Arial"/>
            </a:endParaRPr>
          </a:p>
        </p:txBody>
      </p:sp>
      <p:sp>
        <p:nvSpPr>
          <p:cNvPr id="537" name="Shape 537"/>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hu-HU" sz="1200">
                <a:solidFill>
                  <a:schemeClr val="dk1"/>
                </a:solidFill>
                <a:latin typeface="Arial"/>
                <a:ea typeface="Arial"/>
                <a:cs typeface="Arial"/>
                <a:sym typeface="Arial"/>
              </a:rPr>
              <a:t>59</a:t>
            </a:fld>
            <a:endParaRPr lang="hu-HU" sz="1200">
              <a:solidFill>
                <a:schemeClr val="dk1"/>
              </a:solidFill>
              <a:latin typeface="Arial"/>
              <a:ea typeface="Arial"/>
              <a:cs typeface="Arial"/>
              <a:sym typeface="Arial"/>
            </a:endParaRPr>
          </a:p>
        </p:txBody>
      </p:sp>
      <p:sp>
        <p:nvSpPr>
          <p:cNvPr id="538" name="Shape 538"/>
          <p:cNvSpPr txBox="1">
            <a:spLocks noGrp="1"/>
          </p:cNvSpPr>
          <p:nvPr>
            <p:ph type="hdr" idx="3"/>
          </p:nvPr>
        </p:nvSpPr>
        <p:spPr>
          <a:xfrm>
            <a:off x="0" y="0"/>
            <a:ext cx="2971799" cy="458788"/>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hu-HU" sz="1200">
                <a:solidFill>
                  <a:schemeClr val="dk1"/>
                </a:solidFill>
                <a:latin typeface="Arial"/>
                <a:ea typeface="Arial"/>
                <a:cs typeface="Arial"/>
                <a:sym typeface="Arial"/>
              </a:rPr>
              <a:t>Descriptive Cataloging Using RDA</a:t>
            </a:r>
          </a:p>
        </p:txBody>
      </p:sp>
      <p:sp>
        <p:nvSpPr>
          <p:cNvPr id="539" name="Shape 539"/>
          <p:cNvSpPr txBox="1">
            <a:spLocks noGrp="1"/>
          </p:cNvSpPr>
          <p:nvPr>
            <p:ph type="dt" idx="10"/>
          </p:nvPr>
        </p:nvSpPr>
        <p:spPr>
          <a:xfrm>
            <a:off x="3884612" y="0"/>
            <a:ext cx="2971799" cy="458788"/>
          </a:xfrm>
          <a:prstGeom prst="rect">
            <a:avLst/>
          </a:prstGeom>
          <a:noFill/>
          <a:ln>
            <a:noFill/>
          </a:ln>
        </p:spPr>
        <p:txBody>
          <a:bodyPr wrap="square" lIns="91425" tIns="45700" rIns="91425" bIns="45700" anchor="t" anchorCtr="0">
            <a:noAutofit/>
          </a:bodyPr>
          <a:lstStyle/>
          <a:p>
            <a:pPr marL="0" marR="0" lvl="0" indent="0" algn="r" rtl="0">
              <a:spcBef>
                <a:spcPts val="0"/>
              </a:spcBef>
              <a:buSzPct val="25000"/>
              <a:buNone/>
            </a:pPr>
            <a:r>
              <a:rPr lang="hu-HU" sz="1200">
                <a:solidFill>
                  <a:schemeClr val="dk1"/>
                </a:solidFill>
                <a:latin typeface="Calibri"/>
                <a:ea typeface="Calibri"/>
                <a:cs typeface="Calibri"/>
                <a:sym typeface="Calibri"/>
              </a:rPr>
              <a:t>February 2015</a:t>
            </a:r>
          </a:p>
        </p:txBody>
      </p:sp>
      <p:sp>
        <p:nvSpPr>
          <p:cNvPr id="540" name="Shape 540"/>
          <p:cNvSpPr txBox="1">
            <a:spLocks noGrp="1"/>
          </p:cNvSpPr>
          <p:nvPr>
            <p:ph type="ftr" idx="11"/>
          </p:nvPr>
        </p:nvSpPr>
        <p:spPr>
          <a:xfrm>
            <a:off x="0" y="8685213"/>
            <a:ext cx="2971799" cy="458786"/>
          </a:xfrm>
          <a:prstGeom prst="rect">
            <a:avLst/>
          </a:prstGeom>
          <a:noFill/>
          <a:ln>
            <a:noFill/>
          </a:ln>
        </p:spPr>
        <p:txBody>
          <a:bodyPr wrap="square" lIns="91425" tIns="45700" rIns="91425" bIns="45700" anchor="b" anchorCtr="0">
            <a:noAutofit/>
          </a:bodyPr>
          <a:lstStyle/>
          <a:p>
            <a:pPr marL="0" marR="0" lvl="0" indent="0" algn="l" rtl="0">
              <a:spcBef>
                <a:spcPts val="0"/>
              </a:spcBef>
              <a:buSzPct val="25000"/>
              <a:buNone/>
            </a:pPr>
            <a:r>
              <a:rPr lang="hu-HU" sz="1200">
                <a:solidFill>
                  <a:schemeClr val="dk1"/>
                </a:solidFill>
                <a:latin typeface="Calibri"/>
                <a:ea typeface="Calibri"/>
                <a:cs typeface="Calibri"/>
                <a:sym typeface="Calibri"/>
              </a:rPr>
              <a:t>Module 2: Functional Requirements for Bibliographic Records</a:t>
            </a:r>
          </a:p>
        </p:txBody>
      </p:sp>
    </p:spTree>
    <p:extLst>
      <p:ext uri="{BB962C8B-B14F-4D97-AF65-F5344CB8AC3E}">
        <p14:creationId xmlns:p14="http://schemas.microsoft.com/office/powerpoint/2010/main" val="958624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hu-HU" sz="1200">
                <a:solidFill>
                  <a:schemeClr val="dk1"/>
                </a:solidFill>
                <a:latin typeface="Arial"/>
                <a:ea typeface="Arial"/>
                <a:cs typeface="Arial"/>
                <a:sym typeface="Arial"/>
              </a:rPr>
              <a:t>5</a:t>
            </a:fld>
            <a:endParaRPr lang="hu-HU" sz="1200">
              <a:solidFill>
                <a:schemeClr val="dk1"/>
              </a:solidFill>
              <a:latin typeface="Arial"/>
              <a:ea typeface="Arial"/>
              <a:cs typeface="Arial"/>
              <a:sym typeface="Arial"/>
            </a:endParaRPr>
          </a:p>
        </p:txBody>
      </p:sp>
      <p:sp>
        <p:nvSpPr>
          <p:cNvPr id="210" name="Shape 2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11" name="Shape 211"/>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1135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Prefix </a:t>
            </a:r>
            <a:r>
              <a:rPr lang="hu-HU" dirty="0" err="1"/>
              <a:t>qpg</a:t>
            </a:r>
            <a:endParaRPr lang="hu-HU" dirty="0"/>
          </a:p>
          <a:p>
            <a:r>
              <a:rPr lang="hu-HU" dirty="0"/>
              <a:t>Megváltoztatása: </a:t>
            </a:r>
            <a:r>
              <a:rPr lang="hu-HU" dirty="0" err="1"/>
              <a:t>Tools</a:t>
            </a:r>
            <a:r>
              <a:rPr lang="hu-HU" dirty="0"/>
              <a:t>/</a:t>
            </a:r>
            <a:r>
              <a:rPr lang="hu-HU" dirty="0" err="1"/>
              <a:t>Admin</a:t>
            </a:r>
            <a:endParaRPr lang="hu-HU" dirty="0"/>
          </a:p>
          <a:p>
            <a:endParaRPr lang="hu-HU" dirty="0"/>
          </a:p>
        </p:txBody>
      </p:sp>
      <p:sp>
        <p:nvSpPr>
          <p:cNvPr id="4" name="Dia számának helye 3"/>
          <p:cNvSpPr>
            <a:spLocks noGrp="1"/>
          </p:cNvSpPr>
          <p:nvPr>
            <p:ph type="sldNum" sz="quarter" idx="10"/>
          </p:nvPr>
        </p:nvSpPr>
        <p:spPr/>
        <p:txBody>
          <a:bodyPr/>
          <a:lstStyle/>
          <a:p>
            <a:fld id="{CB0A9AC4-B15A-4681-868E-33BEC50285CA}" type="slidenum">
              <a:rPr lang="hu-HU" smtClean="0"/>
              <a:t>60</a:t>
            </a:fld>
            <a:endParaRPr lang="hu-HU"/>
          </a:p>
        </p:txBody>
      </p:sp>
    </p:spTree>
    <p:extLst>
      <p:ext uri="{BB962C8B-B14F-4D97-AF65-F5344CB8AC3E}">
        <p14:creationId xmlns:p14="http://schemas.microsoft.com/office/powerpoint/2010/main" val="2727493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CB0A9AC4-B15A-4681-868E-33BEC50285CA}" type="slidenum">
              <a:rPr lang="hu-HU" smtClean="0"/>
              <a:t>64</a:t>
            </a:fld>
            <a:endParaRPr lang="hu-HU"/>
          </a:p>
        </p:txBody>
      </p:sp>
    </p:spTree>
    <p:extLst>
      <p:ext uri="{BB962C8B-B14F-4D97-AF65-F5344CB8AC3E}">
        <p14:creationId xmlns:p14="http://schemas.microsoft.com/office/powerpoint/2010/main" val="371439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buNone/>
            </a:pPr>
            <a:r>
              <a:rPr lang="hu-HU" dirty="0"/>
              <a:t>Például azt állítom, hogy:</a:t>
            </a:r>
          </a:p>
          <a:p>
            <a:r>
              <a:rPr lang="hu-HU" dirty="0"/>
              <a:t>http://www.ektf.hu/~KP weblap szerzője Kis Péter</a:t>
            </a:r>
          </a:p>
          <a:p>
            <a:pPr>
              <a:buNone/>
            </a:pPr>
            <a:r>
              <a:rPr lang="hu-HU" dirty="0"/>
              <a:t>http://www.ektf.hu/~KP = alany</a:t>
            </a:r>
          </a:p>
          <a:p>
            <a:pPr>
              <a:buNone/>
            </a:pPr>
            <a:r>
              <a:rPr lang="hu-HU" dirty="0"/>
              <a:t>szerzője = állítás</a:t>
            </a:r>
          </a:p>
          <a:p>
            <a:pPr>
              <a:buNone/>
            </a:pPr>
            <a:r>
              <a:rPr lang="hu-HU" dirty="0"/>
              <a:t>Kis Péter = a szerző jellemzője, értéke, a tárgy</a:t>
            </a:r>
          </a:p>
          <a:p>
            <a:endParaRPr lang="hu-HU" dirty="0"/>
          </a:p>
        </p:txBody>
      </p:sp>
      <p:sp>
        <p:nvSpPr>
          <p:cNvPr id="4" name="Dia számának helye 3"/>
          <p:cNvSpPr>
            <a:spLocks noGrp="1"/>
          </p:cNvSpPr>
          <p:nvPr>
            <p:ph type="sldNum" sz="quarter" idx="10"/>
          </p:nvPr>
        </p:nvSpPr>
        <p:spPr/>
        <p:txBody>
          <a:bodyPr/>
          <a:lstStyle/>
          <a:p>
            <a:fld id="{8C89D8D4-5981-410F-988F-3655292D9A57}" type="slidenum">
              <a:rPr lang="hu-HU" smtClean="0"/>
              <a:pPr/>
              <a:t>80</a:t>
            </a:fld>
            <a:endParaRPr lang="hu-HU"/>
          </a:p>
        </p:txBody>
      </p:sp>
    </p:spTree>
    <p:extLst>
      <p:ext uri="{BB962C8B-B14F-4D97-AF65-F5344CB8AC3E}">
        <p14:creationId xmlns:p14="http://schemas.microsoft.com/office/powerpoint/2010/main" val="19398471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b="1" dirty="0"/>
              <a:t>OSZK: </a:t>
            </a:r>
            <a:r>
              <a:rPr lang="hu-HU" sz="1200" b="0" i="0" kern="1200" dirty="0">
                <a:solidFill>
                  <a:schemeClr val="tx1"/>
                </a:solidFill>
                <a:effectLst/>
                <a:latin typeface="+mn-lt"/>
                <a:ea typeface="+mn-ea"/>
                <a:cs typeface="+mn-cs"/>
              </a:rPr>
              <a:t>A használt szókincsek</a:t>
            </a:r>
          </a:p>
          <a:p>
            <a:r>
              <a:rPr lang="hu-HU" dirty="0"/>
              <a:t>* RDFDC for </a:t>
            </a:r>
            <a:r>
              <a:rPr lang="hu-HU" dirty="0" err="1"/>
              <a:t>bibliographic</a:t>
            </a:r>
            <a:r>
              <a:rPr lang="hu-HU" dirty="0"/>
              <a:t> </a:t>
            </a:r>
            <a:r>
              <a:rPr lang="hu-HU" dirty="0" err="1"/>
              <a:t>data</a:t>
            </a:r>
            <a:r>
              <a:rPr lang="hu-HU" dirty="0"/>
              <a:t>, * FOAF for name </a:t>
            </a:r>
            <a:r>
              <a:rPr lang="hu-HU" dirty="0" err="1"/>
              <a:t>authority</a:t>
            </a:r>
            <a:r>
              <a:rPr lang="hu-HU" dirty="0"/>
              <a:t> </a:t>
            </a:r>
            <a:r>
              <a:rPr lang="hu-HU" dirty="0" err="1"/>
              <a:t>entries</a:t>
            </a:r>
            <a:r>
              <a:rPr lang="hu-HU" dirty="0"/>
              <a:t>, and * SKOS for </a:t>
            </a:r>
            <a:r>
              <a:rPr lang="hu-HU" dirty="0" err="1"/>
              <a:t>subject</a:t>
            </a:r>
            <a:r>
              <a:rPr lang="hu-HU" dirty="0"/>
              <a:t> </a:t>
            </a:r>
            <a:r>
              <a:rPr lang="hu-HU" dirty="0" err="1"/>
              <a:t>terms</a:t>
            </a:r>
            <a:r>
              <a:rPr lang="hu-HU" dirty="0"/>
              <a:t> and </a:t>
            </a:r>
            <a:r>
              <a:rPr lang="hu-HU" dirty="0" err="1"/>
              <a:t>geographical</a:t>
            </a:r>
            <a:r>
              <a:rPr lang="hu-HU" dirty="0"/>
              <a:t> </a:t>
            </a:r>
            <a:r>
              <a:rPr lang="hu-HU" dirty="0" err="1"/>
              <a:t>names</a:t>
            </a:r>
            <a:r>
              <a:rPr lang="hu-HU" dirty="0"/>
              <a:t>. * BIBO for </a:t>
            </a:r>
            <a:r>
              <a:rPr lang="hu-HU" dirty="0" err="1"/>
              <a:t>bibliographic</a:t>
            </a:r>
            <a:r>
              <a:rPr lang="hu-HU" dirty="0"/>
              <a:t> </a:t>
            </a:r>
            <a:r>
              <a:rPr lang="hu-HU" dirty="0" err="1"/>
              <a:t>terms</a:t>
            </a:r>
            <a:r>
              <a:rPr lang="hu-HU" dirty="0"/>
              <a:t> </a:t>
            </a:r>
            <a:r>
              <a:rPr lang="hu-HU" sz="1200" b="0" i="0" kern="1200" dirty="0">
                <a:solidFill>
                  <a:schemeClr val="tx1"/>
                </a:solidFill>
                <a:effectLst/>
                <a:latin typeface="+mn-lt"/>
                <a:ea typeface="+mn-ea"/>
                <a:cs typeface="+mn-cs"/>
              </a:rPr>
              <a:t>Az NSZL a </a:t>
            </a:r>
            <a:r>
              <a:rPr lang="hu-HU" sz="1200" b="0" i="0" kern="1200" dirty="0" err="1">
                <a:solidFill>
                  <a:schemeClr val="tx1"/>
                </a:solidFill>
                <a:effectLst/>
                <a:latin typeface="+mn-lt"/>
                <a:ea typeface="+mn-ea"/>
                <a:cs typeface="+mn-cs"/>
              </a:rPr>
              <a:t>CoolURI</a:t>
            </a:r>
            <a:r>
              <a:rPr lang="hu-HU" sz="1200" b="0" i="0" kern="1200" dirty="0">
                <a:solidFill>
                  <a:schemeClr val="tx1"/>
                </a:solidFill>
                <a:effectLst/>
                <a:latin typeface="+mn-lt"/>
                <a:ea typeface="+mn-ea"/>
                <a:cs typeface="+mn-cs"/>
              </a:rPr>
              <a:t>-t használja. Minden erőforrás RDF és HTML reprezentációval rendelkezik.</a:t>
            </a:r>
          </a:p>
          <a:p>
            <a:r>
              <a:rPr lang="hu-HU" sz="1200" b="0" i="0" kern="1200" dirty="0">
                <a:solidFill>
                  <a:schemeClr val="tx1"/>
                </a:solidFill>
                <a:effectLst/>
                <a:latin typeface="+mn-lt"/>
                <a:ea typeface="+mn-ea"/>
                <a:cs typeface="+mn-cs"/>
              </a:rPr>
              <a:t>Az RDFDC, a FAOF és az SKOS utasítások egymáshoz kapcsolódnak. A név </a:t>
            </a:r>
            <a:r>
              <a:rPr lang="hu-HU" sz="1200" b="0" i="0" kern="1200" dirty="0" err="1">
                <a:solidFill>
                  <a:schemeClr val="tx1"/>
                </a:solidFill>
                <a:effectLst/>
                <a:latin typeface="+mn-lt"/>
                <a:ea typeface="+mn-ea"/>
                <a:cs typeface="+mn-cs"/>
              </a:rPr>
              <a:t>authority</a:t>
            </a:r>
            <a:r>
              <a:rPr lang="hu-HU" sz="1200" b="0" i="0" kern="1200" dirty="0">
                <a:solidFill>
                  <a:schemeClr val="tx1"/>
                </a:solidFill>
                <a:effectLst/>
                <a:latin typeface="+mn-lt"/>
                <a:ea typeface="+mn-ea"/>
                <a:cs typeface="+mn-cs"/>
              </a:rPr>
              <a:t> a </a:t>
            </a:r>
            <a:r>
              <a:rPr lang="hu-HU" sz="1200" b="0" i="0" kern="1200" dirty="0" err="1">
                <a:solidFill>
                  <a:schemeClr val="tx1"/>
                </a:solidFill>
                <a:effectLst/>
                <a:latin typeface="+mn-lt"/>
                <a:ea typeface="+mn-ea"/>
                <a:cs typeface="+mn-cs"/>
              </a:rPr>
              <a:t>DBPedia</a:t>
            </a:r>
            <a:r>
              <a:rPr lang="hu-HU" sz="1200" b="0" i="0" kern="1200" dirty="0">
                <a:solidFill>
                  <a:schemeClr val="tx1"/>
                </a:solidFill>
                <a:effectLst/>
                <a:latin typeface="+mn-lt"/>
                <a:ea typeface="+mn-ea"/>
                <a:cs typeface="+mn-cs"/>
              </a:rPr>
              <a:t> névfájlokkal egyezik, és az URI </a:t>
            </a:r>
            <a:r>
              <a:rPr lang="hu-HU" sz="1200" b="0" i="0" kern="1200" dirty="0" err="1">
                <a:solidFill>
                  <a:schemeClr val="tx1"/>
                </a:solidFill>
                <a:effectLst/>
                <a:latin typeface="+mn-lt"/>
                <a:ea typeface="+mn-ea"/>
                <a:cs typeface="+mn-cs"/>
              </a:rPr>
              <a:t>aliasok</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owl</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sameAs</a:t>
            </a:r>
            <a:r>
              <a:rPr lang="hu-HU" sz="1200" b="0" i="0" kern="1200" dirty="0">
                <a:solidFill>
                  <a:schemeClr val="tx1"/>
                </a:solidFill>
                <a:effectLst/>
                <a:latin typeface="+mn-lt"/>
                <a:ea typeface="+mn-ea"/>
                <a:cs typeface="+mn-cs"/>
              </a:rPr>
              <a:t> utasításokként kezelendők. A név </a:t>
            </a:r>
            <a:r>
              <a:rPr lang="hu-HU" sz="1200" b="0" i="0" kern="1200" dirty="0" err="1">
                <a:solidFill>
                  <a:schemeClr val="tx1"/>
                </a:solidFill>
                <a:effectLst/>
                <a:latin typeface="+mn-lt"/>
                <a:ea typeface="+mn-ea"/>
                <a:cs typeface="+mn-cs"/>
              </a:rPr>
              <a:t>authority</a:t>
            </a:r>
            <a:r>
              <a:rPr lang="hu-HU" sz="1200" b="0" i="0" kern="1200" dirty="0">
                <a:solidFill>
                  <a:schemeClr val="tx1"/>
                </a:solidFill>
                <a:effectLst/>
                <a:latin typeface="+mn-lt"/>
                <a:ea typeface="+mn-ea"/>
                <a:cs typeface="+mn-cs"/>
              </a:rPr>
              <a:t> adatkészlet linkeket tartalmaz a VIAF-hoz és a VIAF linkeket az NSZL adataira.</a:t>
            </a:r>
          </a:p>
          <a:p>
            <a:r>
              <a:rPr lang="hu-HU" sz="1200" b="0" i="0" kern="1200" dirty="0">
                <a:solidFill>
                  <a:schemeClr val="tx1"/>
                </a:solidFill>
                <a:effectLst/>
                <a:latin typeface="+mn-lt"/>
                <a:ea typeface="+mn-ea"/>
                <a:cs typeface="+mn-cs"/>
              </a:rPr>
              <a:t>Az NSZL támogatja a HTML link automatikus felismerését is.</a:t>
            </a:r>
          </a:p>
          <a:p>
            <a:r>
              <a:rPr lang="en-US" sz="1200" b="1" i="0" kern="1200" dirty="0">
                <a:solidFill>
                  <a:schemeClr val="tx1"/>
                </a:solidFill>
                <a:effectLst/>
                <a:latin typeface="+mn-lt"/>
                <a:ea typeface="+mn-ea"/>
                <a:cs typeface="+mn-cs"/>
              </a:rPr>
              <a:t>The used vocabularies are</a:t>
            </a:r>
          </a:p>
          <a:p>
            <a:r>
              <a:rPr lang="en-US" dirty="0"/>
              <a:t>* RDFDC for bibliographic data, * FOAF for name authority entries, and * SKOS for subject terms and geographical names. * BIBO for bibliographic terms</a:t>
            </a:r>
            <a:endParaRPr lang="hu-HU" dirty="0"/>
          </a:p>
        </p:txBody>
      </p:sp>
      <p:sp>
        <p:nvSpPr>
          <p:cNvPr id="4" name="Dia számának helye 3"/>
          <p:cNvSpPr>
            <a:spLocks noGrp="1"/>
          </p:cNvSpPr>
          <p:nvPr>
            <p:ph type="sldNum" sz="quarter" idx="10"/>
          </p:nvPr>
        </p:nvSpPr>
        <p:spPr/>
        <p:txBody>
          <a:bodyPr/>
          <a:lstStyle/>
          <a:p>
            <a:fld id="{CB0A9AC4-B15A-4681-868E-33BEC50285CA}" type="slidenum">
              <a:rPr lang="hu-HU" smtClean="0"/>
              <a:t>90</a:t>
            </a:fld>
            <a:endParaRPr lang="hu-HU"/>
          </a:p>
        </p:txBody>
      </p:sp>
    </p:spTree>
    <p:extLst>
      <p:ext uri="{BB962C8B-B14F-4D97-AF65-F5344CB8AC3E}">
        <p14:creationId xmlns:p14="http://schemas.microsoft.com/office/powerpoint/2010/main" val="1126178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eaLnBrk="1" hangingPunct="1"/>
            <a:endParaRPr lang="en-GB" altLang="en-US"/>
          </a:p>
        </p:txBody>
      </p:sp>
    </p:spTree>
    <p:extLst>
      <p:ext uri="{BB962C8B-B14F-4D97-AF65-F5344CB8AC3E}">
        <p14:creationId xmlns:p14="http://schemas.microsoft.com/office/powerpoint/2010/main" val="12027179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CB0A9AC4-B15A-4681-868E-33BEC50285CA}" type="slidenum">
              <a:rPr lang="hu-HU" smtClean="0"/>
              <a:t>99</a:t>
            </a:fld>
            <a:endParaRPr lang="hu-HU"/>
          </a:p>
        </p:txBody>
      </p:sp>
    </p:spTree>
    <p:extLst>
      <p:ext uri="{BB962C8B-B14F-4D97-AF65-F5344CB8AC3E}">
        <p14:creationId xmlns:p14="http://schemas.microsoft.com/office/powerpoint/2010/main" val="38635110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2EBB6D7-5618-4AA8-9642-F779896B8324}" type="slidenum">
              <a:rPr lang="en-AU" altLang="hu-HU">
                <a:latin typeface="Arial" panose="020B0604020202020204" pitchFamily="34" charset="0"/>
              </a:rPr>
              <a:pPr>
                <a:spcBef>
                  <a:spcPct val="0"/>
                </a:spcBef>
              </a:pPr>
              <a:t>103</a:t>
            </a:fld>
            <a:endParaRPr lang="en-AU" altLang="hu-HU">
              <a:latin typeface="Arial" panose="020B0604020202020204" pitchFamily="34" charset="0"/>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hu-HU" sz="1600" dirty="0">
              <a:cs typeface="Arial" panose="020B0604020202020204" pitchFamily="34" charset="0"/>
            </a:endParaRPr>
          </a:p>
        </p:txBody>
      </p:sp>
    </p:spTree>
    <p:extLst>
      <p:ext uri="{BB962C8B-B14F-4D97-AF65-F5344CB8AC3E}">
        <p14:creationId xmlns:p14="http://schemas.microsoft.com/office/powerpoint/2010/main" val="2167944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F5C4A9-5257-4E2F-A04B-8DD77B64A1D9}" type="slidenum">
              <a:rPr lang="en-AU" altLang="hu-HU">
                <a:latin typeface="Arial" panose="020B0604020202020204" pitchFamily="34" charset="0"/>
              </a:rPr>
              <a:pPr>
                <a:spcBef>
                  <a:spcPct val="0"/>
                </a:spcBef>
              </a:pPr>
              <a:t>107</a:t>
            </a:fld>
            <a:endParaRPr lang="en-AU" altLang="hu-HU">
              <a:latin typeface="Arial" panose="020B0604020202020204" pitchFamily="34" charset="0"/>
            </a:endParaRPr>
          </a:p>
        </p:txBody>
      </p:sp>
      <p:sp>
        <p:nvSpPr>
          <p:cNvPr id="89091" name="Rectangle 2"/>
          <p:cNvSpPr>
            <a:spLocks noGrp="1" noRot="1" noChangeAspect="1" noChangeArrowheads="1" noTextEdit="1"/>
          </p:cNvSpPr>
          <p:nvPr>
            <p:ph type="sldImg"/>
          </p:nvPr>
        </p:nvSpPr>
        <p:spPr bwMode="auto">
          <a:xfrm>
            <a:off x="1687513" y="376238"/>
            <a:ext cx="3435350" cy="1933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xfrm>
            <a:off x="906463" y="2676525"/>
            <a:ext cx="4984750" cy="6505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hu-HU" sz="1600" dirty="0">
              <a:cs typeface="Arial" panose="020B0604020202020204" pitchFamily="34" charset="0"/>
            </a:endParaRPr>
          </a:p>
        </p:txBody>
      </p:sp>
    </p:spTree>
    <p:extLst>
      <p:ext uri="{BB962C8B-B14F-4D97-AF65-F5344CB8AC3E}">
        <p14:creationId xmlns:p14="http://schemas.microsoft.com/office/powerpoint/2010/main" val="1122500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hu-HU" dirty="0">
              <a:cs typeface="Arial" panose="020B0604020202020204" pitchFamily="34" charset="0"/>
            </a:endParaR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B947E6-49F1-47B7-BA6D-2DBADD3940F7}" type="slidenum">
              <a:rPr lang="en-AU" altLang="hu-HU">
                <a:latin typeface="Arial" panose="020B0604020202020204" pitchFamily="34" charset="0"/>
              </a:rPr>
              <a:pPr>
                <a:spcBef>
                  <a:spcPct val="0"/>
                </a:spcBef>
              </a:pPr>
              <a:t>8</a:t>
            </a:fld>
            <a:endParaRPr lang="en-AU" altLang="hu-HU">
              <a:latin typeface="Arial" panose="020B0604020202020204" pitchFamily="34" charset="0"/>
            </a:endParaRPr>
          </a:p>
        </p:txBody>
      </p:sp>
    </p:spTree>
    <p:extLst>
      <p:ext uri="{BB962C8B-B14F-4D97-AF65-F5344CB8AC3E}">
        <p14:creationId xmlns:p14="http://schemas.microsoft.com/office/powerpoint/2010/main" val="1171312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60710E-EDBC-4A00-BFB1-A330EB3F6969}" type="slidenum">
              <a:rPr lang="en-AU" altLang="hu-HU">
                <a:latin typeface="Arial" panose="020B0604020202020204" pitchFamily="34" charset="0"/>
              </a:rPr>
              <a:pPr>
                <a:spcBef>
                  <a:spcPct val="0"/>
                </a:spcBef>
              </a:pPr>
              <a:t>9</a:t>
            </a:fld>
            <a:endParaRPr lang="en-AU" altLang="hu-HU">
              <a:latin typeface="Arial" panose="020B0604020202020204" pitchFamily="34" charset="0"/>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hu-HU" dirty="0">
              <a:cs typeface="Arial" panose="020B0604020202020204" pitchFamily="34" charset="0"/>
            </a:endParaRPr>
          </a:p>
        </p:txBody>
      </p:sp>
    </p:spTree>
    <p:extLst>
      <p:ext uri="{BB962C8B-B14F-4D97-AF65-F5344CB8AC3E}">
        <p14:creationId xmlns:p14="http://schemas.microsoft.com/office/powerpoint/2010/main" val="2537644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9ED645-0A4F-4D7C-98F1-E742972D6717}" type="slidenum">
              <a:rPr lang="en-AU" altLang="hu-HU">
                <a:latin typeface="Arial" panose="020B0604020202020204" pitchFamily="34" charset="0"/>
              </a:rPr>
              <a:pPr>
                <a:spcBef>
                  <a:spcPct val="0"/>
                </a:spcBef>
              </a:pPr>
              <a:t>10</a:t>
            </a:fld>
            <a:endParaRPr lang="en-AU" altLang="hu-HU">
              <a:latin typeface="Arial" panose="020B0604020202020204" pitchFamily="34" charset="0"/>
            </a:endParaRPr>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hu-HU" dirty="0">
              <a:cs typeface="Arial" panose="020B0604020202020204" pitchFamily="34" charset="0"/>
            </a:endParaRPr>
          </a:p>
        </p:txBody>
      </p:sp>
    </p:spTree>
    <p:extLst>
      <p:ext uri="{BB962C8B-B14F-4D97-AF65-F5344CB8AC3E}">
        <p14:creationId xmlns:p14="http://schemas.microsoft.com/office/powerpoint/2010/main" val="1168975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a:p>
        </p:txBody>
      </p:sp>
      <p:sp>
        <p:nvSpPr>
          <p:cNvPr id="224" name="Shape 2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9673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CB0A9AC4-B15A-4681-868E-33BEC50285CA}" type="slidenum">
              <a:rPr lang="hu-HU" smtClean="0"/>
              <a:t>17</a:t>
            </a:fld>
            <a:endParaRPr lang="hu-HU"/>
          </a:p>
        </p:txBody>
      </p:sp>
    </p:spTree>
    <p:extLst>
      <p:ext uri="{BB962C8B-B14F-4D97-AF65-F5344CB8AC3E}">
        <p14:creationId xmlns:p14="http://schemas.microsoft.com/office/powerpoint/2010/main" val="1050961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CB2517-38A6-4A33-922E-CF413DE20660}" type="slidenum">
              <a:rPr lang="en-AU" altLang="hu-HU">
                <a:latin typeface="Arial" panose="020B0604020202020204" pitchFamily="34" charset="0"/>
              </a:rPr>
              <a:pPr>
                <a:spcBef>
                  <a:spcPct val="0"/>
                </a:spcBef>
              </a:pPr>
              <a:t>19</a:t>
            </a:fld>
            <a:endParaRPr lang="en-AU" altLang="hu-HU">
              <a:latin typeface="Arial" panose="020B0604020202020204" pitchFamily="34" charset="0"/>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hu-HU" dirty="0">
              <a:cs typeface="Arial" panose="020B0604020202020204" pitchFamily="34" charset="0"/>
            </a:endParaRPr>
          </a:p>
        </p:txBody>
      </p:sp>
    </p:spTree>
    <p:extLst>
      <p:ext uri="{BB962C8B-B14F-4D97-AF65-F5344CB8AC3E}">
        <p14:creationId xmlns:p14="http://schemas.microsoft.com/office/powerpoint/2010/main" val="4264633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u-HU"/>
              <a:t>Mintacím szerkesztése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u-HU"/>
              <a:t>Mintacím szerkesztése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B61BEF0D-F0BB-DE4B-95CE-6DB70DBA9567}" type="datetimeFigureOut">
              <a:rPr lang="en-US" dirty="0"/>
              <a:pPr/>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u-HU"/>
              <a:t>Mintacím szerkesztése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B61BEF0D-F0BB-DE4B-95CE-6DB70DBA9567}" type="datetimeFigureOut">
              <a:rPr lang="en-US" dirty="0"/>
              <a:pPr/>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u-HU"/>
              <a:t>Mintacím szerkesztése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u-HU"/>
              <a:t>Mintaszöveg szerkesztése</a:t>
            </a:r>
          </a:p>
        </p:txBody>
      </p:sp>
      <p:sp>
        <p:nvSpPr>
          <p:cNvPr id="5" name="Date Placeholder 4"/>
          <p:cNvSpPr>
            <a:spLocks noGrp="1"/>
          </p:cNvSpPr>
          <p:nvPr>
            <p:ph type="dt" sz="half" idx="10"/>
          </p:nvPr>
        </p:nvSpPr>
        <p:spPr/>
        <p:txBody>
          <a:bodyPr/>
          <a:lstStyle/>
          <a:p>
            <a:fld id="{B61BEF0D-F0BB-DE4B-95CE-6DB70DBA9567}" type="datetimeFigureOut">
              <a:rPr lang="en-US" dirty="0"/>
              <a:pPr/>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évkártya idézettel">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u-HU"/>
              <a:t>Mintacím szerkesztése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u-HU"/>
              <a:t>Mintaszöveg szerkesztése</a:t>
            </a:r>
          </a:p>
        </p:txBody>
      </p:sp>
      <p:sp>
        <p:nvSpPr>
          <p:cNvPr id="5" name="Date Placeholder 4"/>
          <p:cNvSpPr>
            <a:spLocks noGrp="1"/>
          </p:cNvSpPr>
          <p:nvPr>
            <p:ph type="dt" sz="half" idx="10"/>
          </p:nvPr>
        </p:nvSpPr>
        <p:spPr/>
        <p:txBody>
          <a:bodyPr/>
          <a:lstStyle/>
          <a:p>
            <a:fld id="{B61BEF0D-F0BB-DE4B-95CE-6DB70DBA9567}" type="datetimeFigureOut">
              <a:rPr lang="en-US" dirty="0"/>
              <a:pPr/>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gaz vagy hamis">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u-HU"/>
              <a:t>Mintacím szerkesztése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u-HU"/>
              <a:t>Mintaszöveg szerkesztése</a:t>
            </a:r>
          </a:p>
        </p:txBody>
      </p:sp>
      <p:sp>
        <p:nvSpPr>
          <p:cNvPr id="5" name="Date Placeholder 4"/>
          <p:cNvSpPr>
            <a:spLocks noGrp="1"/>
          </p:cNvSpPr>
          <p:nvPr>
            <p:ph type="dt" sz="half" idx="10"/>
          </p:nvPr>
        </p:nvSpPr>
        <p:spPr/>
        <p:txBody>
          <a:bodyPr/>
          <a:lstStyle/>
          <a:p>
            <a:fld id="{B61BEF0D-F0BB-DE4B-95CE-6DB70DBA9567}" type="datetimeFigureOut">
              <a:rPr lang="en-US" dirty="0"/>
              <a:pPr/>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ncho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u-HU"/>
              <a:t>Mintacím szerkesztése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u-HU"/>
              <a:t>Mintacím szerkesztése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u-HU"/>
              <a:t>Mintacím szerkesztése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B61BEF0D-F0BB-DE4B-95CE-6DB70DBA9567}" type="datetimeFigureOut">
              <a:rPr lang="en-US" dirty="0"/>
              <a:pPr/>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u-HU"/>
              <a:t>Mintacím szerkesztése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u-HU"/>
              <a:t>Mintacím szerkesztése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p:cNvSpPr>
          <p:nvPr>
            <p:ph type="dt" sz="half" idx="10"/>
          </p:nvPr>
        </p:nvSpPr>
        <p:spPr/>
        <p:txBody>
          <a:bodyPr/>
          <a:lstStyle/>
          <a:p>
            <a:fld id="{B61BEF0D-F0BB-DE4B-95CE-6DB70DBA9567}" type="datetimeFigureOut">
              <a:rPr lang="en-US" dirty="0"/>
              <a:pPr/>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u-HU"/>
              <a:t>Mintacím szerkesztése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a:t>Kép beszúrásához kattintson az ikonra</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p:cNvSpPr>
          <p:nvPr>
            <p:ph type="dt" sz="half" idx="10"/>
          </p:nvPr>
        </p:nvSpPr>
        <p:spPr/>
        <p:txBody>
          <a:bodyPr/>
          <a:lstStyle/>
          <a:p>
            <a:fld id="{B61BEF0D-F0BB-DE4B-95CE-6DB70DBA9567}" type="datetimeFigureOut">
              <a:rPr lang="en-US" dirty="0"/>
              <a:pPr/>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u-HU"/>
              <a:t>Mintacím szerkesztése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10/4/2017</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bibliogr&#225;fia.hu/" TargetMode="External"/><Relationship Id="rId2" Type="http://schemas.openxmlformats.org/officeDocument/2006/relationships/hyperlink" Target="mailto:judit.tovari5@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4.xml"/><Relationship Id="rId4" Type="http://schemas.openxmlformats.org/officeDocument/2006/relationships/slide" Target="slide102.xml"/></Relationships>
</file>

<file path=ppt/slides/_rels/slide102.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79.jp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8" Type="http://schemas.openxmlformats.org/officeDocument/2006/relationships/hyperlink" Target="http://www.ifla.org/en/node/881" TargetMode="External"/><Relationship Id="rId3" Type="http://schemas.openxmlformats.org/officeDocument/2006/relationships/hyperlink" Target="http://www.ifla.org/en/node/2016" TargetMode="External"/><Relationship Id="rId7" Type="http://schemas.openxmlformats.org/officeDocument/2006/relationships/hyperlink" Target="http://www.ifla.org/en/node/921"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iflastandards.info/ns/fr/" TargetMode="External"/><Relationship Id="rId5" Type="http://schemas.openxmlformats.org/officeDocument/2006/relationships/hyperlink" Target="http://www.cidoc-crm.org/frbr_drafts.html" TargetMode="External"/><Relationship Id="rId4" Type="http://schemas.openxmlformats.org/officeDocument/2006/relationships/hyperlink" Target="http://www.ifla.org/en/node/923"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nektar.oszk.hu/data/manifestation/2645471" TargetMode="External"/><Relationship Id="rId1" Type="http://schemas.openxmlformats.org/officeDocument/2006/relationships/slideLayout" Target="../slideLayouts/slideLayout4.xml"/><Relationship Id="rId4" Type="http://schemas.openxmlformats.org/officeDocument/2006/relationships/slide" Target="slide94.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hyperlink" Target="http://trove.nla.gov.au/"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 Id="rId5" Type="http://schemas.openxmlformats.org/officeDocument/2006/relationships/slide" Target="slide94.xml"/><Relationship Id="rId4" Type="http://schemas.openxmlformats.org/officeDocument/2006/relationships/slide" Target="slide109.xml"/></Relationships>
</file>

<file path=ppt/slides/_rels/slide109.xml.rels><?xml version="1.0" encoding="UTF-8" standalone="yes"?>
<Relationships xmlns="http://schemas.openxmlformats.org/package/2006/relationships"><Relationship Id="rId8" Type="http://schemas.openxmlformats.org/officeDocument/2006/relationships/hyperlink" Target="http://schema.org/name" TargetMode="External"/><Relationship Id="rId3" Type="http://schemas.openxmlformats.org/officeDocument/2006/relationships/hyperlink" Target="http://schema.org/Person" TargetMode="External"/><Relationship Id="rId7" Type="http://schemas.openxmlformats.org/officeDocument/2006/relationships/hyperlink" Target="http://schema.org/givenName" TargetMode="External"/><Relationship Id="rId2" Type="http://schemas.openxmlformats.org/officeDocument/2006/relationships/hyperlink" Target="http://viaf.org/viaf/60351476" TargetMode="External"/><Relationship Id="rId1" Type="http://schemas.openxmlformats.org/officeDocument/2006/relationships/slideLayout" Target="../slideLayouts/slideLayout2.xml"/><Relationship Id="rId6" Type="http://schemas.openxmlformats.org/officeDocument/2006/relationships/hyperlink" Target="http://schema.org/familyName" TargetMode="External"/><Relationship Id="rId5" Type="http://schemas.openxmlformats.org/officeDocument/2006/relationships/hyperlink" Target="http://schema.org/deathDate" TargetMode="External"/><Relationship Id="rId4" Type="http://schemas.openxmlformats.org/officeDocument/2006/relationships/hyperlink" Target="http://schema.org/birthDate" TargetMode="External"/><Relationship Id="rId9" Type="http://schemas.openxmlformats.org/officeDocument/2006/relationships/slide" Target="slide110.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metadataregistry.org/"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 Id="rId4" Type="http://schemas.openxmlformats.org/officeDocument/2006/relationships/slide" Target="slide94.xml"/></Relationships>
</file>

<file path=ppt/slides/_rels/slide11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hyperlink" Target="http://www.w3.org/TR/vocab-org/" TargetMode="External"/><Relationship Id="rId1" Type="http://schemas.openxmlformats.org/officeDocument/2006/relationships/slideLayout" Target="../slideLayouts/slideLayout2.xml"/><Relationship Id="rId6" Type="http://schemas.openxmlformats.org/officeDocument/2006/relationships/slide" Target="slide94.xml"/><Relationship Id="rId5" Type="http://schemas.openxmlformats.org/officeDocument/2006/relationships/image" Target="../media/image88.jpg"/><Relationship Id="rId4" Type="http://schemas.openxmlformats.org/officeDocument/2006/relationships/image" Target="../media/image87.jpg"/></Relationships>
</file>

<file path=ppt/slides/_rels/slide112.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slide" Target="slide113.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hyperlink" Target="http://nektar.oszk.hu/auth/Balaton" TargetMode="External"/><Relationship Id="rId7" Type="http://schemas.openxmlformats.org/officeDocument/2006/relationships/slide" Target="slide114.xml"/><Relationship Id="rId2" Type="http://schemas.openxmlformats.org/officeDocument/2006/relationships/hyperlink" Target="http://www.getty.edu/research/tools/vocabularies/tgn/index.html" TargetMode="External"/><Relationship Id="rId1" Type="http://schemas.openxmlformats.org/officeDocument/2006/relationships/slideLayout" Target="../slideLayouts/slideLayout4.xml"/><Relationship Id="rId6" Type="http://schemas.openxmlformats.org/officeDocument/2006/relationships/slide" Target="slide94.xml"/><Relationship Id="rId5" Type="http://schemas.openxmlformats.org/officeDocument/2006/relationships/image" Target="../media/image90.jpeg"/><Relationship Id="rId4" Type="http://schemas.openxmlformats.org/officeDocument/2006/relationships/image" Target="../media/image89.jpeg"/></Relationships>
</file>

<file path=ppt/slides/_rels/slide11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nektar.oszk.hu/data/auth/magyar/irodalom" TargetMode="External"/><Relationship Id="rId1" Type="http://schemas.openxmlformats.org/officeDocument/2006/relationships/slideLayout" Target="../slideLayouts/slideLayout4.xml"/><Relationship Id="rId5" Type="http://schemas.openxmlformats.org/officeDocument/2006/relationships/slide" Target="slide115.xml"/><Relationship Id="rId4" Type="http://schemas.openxmlformats.org/officeDocument/2006/relationships/slide" Target="slide94.xml"/></Relationships>
</file>

<file path=ppt/slides/_rels/slide115.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92.jpeg"/><Relationship Id="rId1" Type="http://schemas.openxmlformats.org/officeDocument/2006/relationships/slideLayout" Target="../slideLayouts/slideLayout4.xml"/><Relationship Id="rId4" Type="http://schemas.openxmlformats.org/officeDocument/2006/relationships/slide" Target="slide116.xml"/></Relationships>
</file>

<file path=ppt/slides/_rels/slide116.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hyperlink" Target="http://mekmester.oszk.hu:8080/itm/tmv/index.htm" TargetMode="Externa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hyperlink" Target="http://id.loc.gov/authorities/subjects/sh85103704.html" TargetMode="External"/><Relationship Id="rId2" Type="http://schemas.openxmlformats.org/officeDocument/2006/relationships/image" Target="../media/image93.jpg"/><Relationship Id="rId1" Type="http://schemas.openxmlformats.org/officeDocument/2006/relationships/slideLayout" Target="../slideLayouts/slideLayout2.xml"/><Relationship Id="rId6" Type="http://schemas.openxmlformats.org/officeDocument/2006/relationships/slide" Target="slide96.xml"/><Relationship Id="rId5" Type="http://schemas.openxmlformats.org/officeDocument/2006/relationships/image" Target="../media/image94.jpg"/><Relationship Id="rId4" Type="http://schemas.openxmlformats.org/officeDocument/2006/relationships/hyperlink" Target="http://www.worldcat.org/title/raven/oclc/62267042&amp;referer=brief_results"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3.jpg"/><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access.rdatoolkit.or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hyperlink" Target="https://resourcedescriptionandaccess.blogspot.hu/"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hyperlink" Target="http://access.rdatoolkit.or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rdaregistry.info/termList/index.html" TargetMode="External"/><Relationship Id="rId2" Type="http://schemas.openxmlformats.org/officeDocument/2006/relationships/hyperlink" Target="http://www.rdaregistry.info/Elements/index.html" TargetMode="Externa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alcts.ala.org/ccdablog/wp-content/uploads/2017/01/IFLA-LRM-MW17.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www.bl.uk/bibliographic/meeting.html" TargetMode="Externa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4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6.jpg"/><Relationship Id="rId5" Type="http://schemas.openxmlformats.org/officeDocument/2006/relationships/hyperlink" Target="http://access.rdatoolkit.org/" TargetMode="External"/><Relationship Id="rId4" Type="http://schemas.openxmlformats.org/officeDocument/2006/relationships/hyperlink" Target="http://www.ifla.org/files/assets/cataloguing/frad/frad_2013.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5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www.rda-rsc.org/rscpresentation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marcofquality.com/wiki/rimmf3/doku.php?id=rimm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earch.obvsg.at/primo_library/libweb/action/search.do?ct=Next+Page&amp;pag=nxt&amp;indx=1&amp;pageNumberComingFrom=1&amp;frbg=&amp;&amp;fn=search&amp;indx=1&amp;dscnt=0&amp;scp.scps=scope:(ACC_aleph)&amp;tb=t&amp;mode=Basic&amp;vid=ACC&amp;ct=search&amp;srt=rank&amp;tab=default_tab&amp;dum=true&amp;vl(freeText0)=Die%20Verwandlung&amp;dstmp=1507023606206"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0.tmp"/><Relationship Id="rId5" Type="http://schemas.openxmlformats.org/officeDocument/2006/relationships/hyperlink" Target="http://search.obvsg.at/primo_library/libweb/action/search.do?ct=facet&amp;fctN=facet_lang&amp;fctV=eng&amp;rfnGrp=1&amp;rfnGrpCounter=1&amp;frbg=&amp;indx=11&amp;fn=search&amp;dscnt=0&amp;scp.scps=scope:(ACC_aleph)&amp;tb=t&amp;vid=ACC&amp;mode=Basic&amp;ct=Next%20Page&amp;tab=default_tab&amp;srt=rank&amp;dum=true&amp;vl(freeText0)=Die%20Verwandlung&amp;dstmp=1507023846681" TargetMode="External"/><Relationship Id="rId4" Type="http://schemas.openxmlformats.org/officeDocument/2006/relationships/image" Target="../media/image49.jpg"/></Relationships>
</file>

<file path=ppt/slides/_rels/slide65.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image" Target="../media/image53.tmp"/><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hyperlink" Target="http://search.obvsg.at/primo_library/libweb/action/display.do?tabs=detailsTab&amp;ct=display&amp;fn=search&amp;doc=ACC_aleph011800570&amp;indx=1&amp;recIds=ACC_aleph011800570&amp;recIdxs=0&amp;elementId=0&amp;renderMode=poppedOut&amp;displayMode=full&amp;frbrVersion=&amp;rfnGrpCounter=1&amp;vl(38572760UI0)=lsr02&amp;dscnt=0&amp;scp.scps=scope:(ACC_aleph)&amp;fctV=Santner,+E&amp;vid=ACC&amp;mode=Basic&amp;rfnGrp=1&amp;tab=default_tab&amp;fctN=facet_creator&amp;vl(541224631UI1)=all_items&amp;vl(freeText0)=AC11110419&amp;dstmp=1507035778335" TargetMode="External"/><Relationship Id="rId1" Type="http://schemas.openxmlformats.org/officeDocument/2006/relationships/slideLayout" Target="../slideLayouts/slideLayout2.xml"/><Relationship Id="rId4" Type="http://schemas.openxmlformats.org/officeDocument/2006/relationships/image" Target="../media/image56.tmp"/></Relationships>
</file>

<file path=ppt/slides/_rels/slide6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hyperlink" Target="http://aleph21-prod-acc.obvsg.at/F/VGIHXYV5NC7S9RVYEC27CJUCFXUFI75H13HVIUEA9BKM29VP1R-04606?func=find-acc&amp;acc_sequence=011143899" TargetMode="Externa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hyperlink" Target="https://portal.dnb.de/opac.htm?method=showFullRecord&amp;currentResultId=Verwandlung+and+Kafka%26any&amp;currentPosition=133"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slide" Target="slide74.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trove.nla.gov.au/"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 Target="slide81.xm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hyperlink" Target="http://lod-cloud.net/" TargetMode="External"/><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image" Target="../media/image70.tmp"/></Relationships>
</file>

<file path=ppt/slides/_rels/slide88.xml.rels><?xml version="1.0" encoding="UTF-8" standalone="yes"?>
<Relationships xmlns="http://schemas.openxmlformats.org/package/2006/relationships"><Relationship Id="rId2" Type="http://schemas.openxmlformats.org/officeDocument/2006/relationships/hyperlink" Target="http://www.bl.uk/bibliographic/pdfs/bldatamodelbook.pdf" TargetMode="Externa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nektar.oszk.hu/resource/manifestation/2645471" TargetMode="External"/><Relationship Id="rId1" Type="http://schemas.openxmlformats.org/officeDocument/2006/relationships/slideLayout" Target="../slideLayouts/slideLayout4.xml"/><Relationship Id="rId4" Type="http://schemas.openxmlformats.org/officeDocument/2006/relationships/image" Target="../media/image7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lodmilla.sztaki.hu/lodmilla/" TargetMode="External"/><Relationship Id="rId7" Type="http://schemas.openxmlformats.org/officeDocument/2006/relationships/hyperlink" Target="https://old.datahub.io/dataset/hungarian-national-library-catalo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old.datahub.io/dataset/data-hnm-hu" TargetMode="External"/><Relationship Id="rId5" Type="http://schemas.openxmlformats.org/officeDocument/2006/relationships/hyperlink" Target="http://lod-cloud.net/" TargetMode="External"/><Relationship Id="rId4" Type="http://schemas.openxmlformats.org/officeDocument/2006/relationships/hyperlink" Target="http://lod.sztaki.hu/"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8" Type="http://schemas.openxmlformats.org/officeDocument/2006/relationships/slide" Target="slide111.xml"/><Relationship Id="rId3" Type="http://schemas.openxmlformats.org/officeDocument/2006/relationships/slide" Target="slide93.xml"/><Relationship Id="rId7" Type="http://schemas.openxmlformats.org/officeDocument/2006/relationships/slide" Target="slide108.xml"/><Relationship Id="rId12" Type="http://schemas.openxmlformats.org/officeDocument/2006/relationships/slide" Target="slide100.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hyperlink" Target="http://motools.sourceforge.net/event/event.html" TargetMode="External"/><Relationship Id="rId11" Type="http://schemas.openxmlformats.org/officeDocument/2006/relationships/slide" Target="slide80.xml"/><Relationship Id="rId5" Type="http://schemas.openxmlformats.org/officeDocument/2006/relationships/slide" Target="slide106.xml"/><Relationship Id="rId10" Type="http://schemas.openxmlformats.org/officeDocument/2006/relationships/slide" Target="slide113.xml"/><Relationship Id="rId4" Type="http://schemas.openxmlformats.org/officeDocument/2006/relationships/slide" Target="slide105.xml"/><Relationship Id="rId9" Type="http://schemas.openxmlformats.org/officeDocument/2006/relationships/hyperlink" Target="http://lov.okfn.org/dataset/lov/vocabs/geo"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viaf.org/" TargetMode="External"/><Relationship Id="rId2" Type="http://schemas.openxmlformats.org/officeDocument/2006/relationships/hyperlink" Target="http://dbpedia.org/" TargetMode="External"/><Relationship Id="rId1" Type="http://schemas.openxmlformats.org/officeDocument/2006/relationships/slideLayout" Target="../slideLayouts/slideLayout4.xml"/><Relationship Id="rId4" Type="http://schemas.openxmlformats.org/officeDocument/2006/relationships/hyperlink" Target="http://datahub.io/en/" TargetMode="External"/></Relationships>
</file>

<file path=ppt/slides/_rels/slide96.xml.rels><?xml version="1.0" encoding="UTF-8" standalone="yes"?>
<Relationships xmlns="http://schemas.openxmlformats.org/package/2006/relationships"><Relationship Id="rId8" Type="http://schemas.openxmlformats.org/officeDocument/2006/relationships/hyperlink" Target="http://dbpedia.org/page/Harry_Potter_and_the_Half-Blood_Prince" TargetMode="External"/><Relationship Id="rId13" Type="http://schemas.openxmlformats.org/officeDocument/2006/relationships/hyperlink" Target="http://www.isni.org/" TargetMode="External"/><Relationship Id="rId3" Type="http://schemas.openxmlformats.org/officeDocument/2006/relationships/hyperlink" Target="http://mek.oszk.hu/00000/00070/html/" TargetMode="External"/><Relationship Id="rId7" Type="http://schemas.openxmlformats.org/officeDocument/2006/relationships/hyperlink" Target="http://wiki.dbpedia.org/" TargetMode="External"/><Relationship Id="rId12" Type="http://schemas.openxmlformats.org/officeDocument/2006/relationships/hyperlink" Target="https://opac-nevter.pim.hu/search" TargetMode="External"/><Relationship Id="rId2" Type="http://schemas.openxmlformats.org/officeDocument/2006/relationships/hyperlink" Target="http://id.loc.gov/authorities/subjects.html" TargetMode="External"/><Relationship Id="rId1" Type="http://schemas.openxmlformats.org/officeDocument/2006/relationships/slideLayout" Target="../slideLayouts/slideLayout2.xml"/><Relationship Id="rId6" Type="http://schemas.openxmlformats.org/officeDocument/2006/relationships/hyperlink" Target="http://www.getty.edu/research/tools/vocabularies/" TargetMode="External"/><Relationship Id="rId11" Type="http://schemas.openxmlformats.org/officeDocument/2006/relationships/hyperlink" Target="https://www.ifla.org/publications/multilingual-dictionary-of-cataloguing-terms-and-concepts-muldicat" TargetMode="External"/><Relationship Id="rId5" Type="http://schemas.openxmlformats.org/officeDocument/2006/relationships/hyperlink" Target="http://www.geonames.org/" TargetMode="External"/><Relationship Id="rId10" Type="http://schemas.openxmlformats.org/officeDocument/2006/relationships/slide" Target="slide97.xml"/><Relationship Id="rId4" Type="http://schemas.openxmlformats.org/officeDocument/2006/relationships/hyperlink" Target="http://regi.oszk.hu/frame_hu.htm?hun/szakmai/tezaurusz/tezaurusz_index_hu.htm" TargetMode="External"/><Relationship Id="rId9" Type="http://schemas.openxmlformats.org/officeDocument/2006/relationships/hyperlink" Target="http://resource.geolba.ac.at/"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www.loc.gov/" TargetMode="External"/><Relationship Id="rId2" Type="http://schemas.openxmlformats.org/officeDocument/2006/relationships/hyperlink" Target="http://www.viaf.org/" TargetMode="External"/><Relationship Id="rId1" Type="http://schemas.openxmlformats.org/officeDocument/2006/relationships/slideLayout" Target="../slideLayouts/slideLayout4.xml"/><Relationship Id="rId6" Type="http://schemas.openxmlformats.org/officeDocument/2006/relationships/slide" Target="slide98.xml"/><Relationship Id="rId5" Type="http://schemas.openxmlformats.org/officeDocument/2006/relationships/hyperlink" Target="http://id.loc.gov/" TargetMode="External"/><Relationship Id="rId4" Type="http://schemas.openxmlformats.org/officeDocument/2006/relationships/hyperlink" Target="http://authorities.loc.gov/"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id.loc.gov/authorities/names/n78095332" TargetMode="External"/><Relationship Id="rId2" Type="http://schemas.openxmlformats.org/officeDocument/2006/relationships/hyperlink" Target="http://viaf.org/viaf/96994048" TargetMode="External"/><Relationship Id="rId1" Type="http://schemas.openxmlformats.org/officeDocument/2006/relationships/slideLayout" Target="../slideLayouts/slideLayout4.xml"/><Relationship Id="rId5" Type="http://schemas.openxmlformats.org/officeDocument/2006/relationships/slide" Target="slide96.xml"/><Relationship Id="rId4" Type="http://schemas.openxmlformats.org/officeDocument/2006/relationships/hyperlink" Target="http://dbpedia.org/resource/William_Shakespeare"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opac-nevter.pim.hu/"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oai.pim.hu/repositories/nevter-nyilvanos?verb=ListRecords&amp;metadataPrefix=marc_auth_pub" TargetMode="External"/><Relationship Id="rId4" Type="http://schemas.openxmlformats.org/officeDocument/2006/relationships/hyperlink" Target="http://oai.pim.hu/repositories/nevter-nyilvano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2347913" y="1227892"/>
            <a:ext cx="8915399" cy="2262781"/>
          </a:xfrm>
        </p:spPr>
        <p:txBody>
          <a:bodyPr>
            <a:normAutofit/>
          </a:bodyPr>
          <a:lstStyle/>
          <a:p>
            <a:r>
              <a:rPr lang="hu-HU" dirty="0"/>
              <a:t>Katalógusok a szemantikus weben</a:t>
            </a:r>
          </a:p>
        </p:txBody>
      </p:sp>
      <p:sp>
        <p:nvSpPr>
          <p:cNvPr id="4" name="Alcím 2"/>
          <p:cNvSpPr>
            <a:spLocks noGrp="1"/>
          </p:cNvSpPr>
          <p:nvPr>
            <p:ph type="subTitle" idx="1"/>
          </p:nvPr>
        </p:nvSpPr>
        <p:spPr>
          <a:xfrm>
            <a:off x="2589213" y="4777379"/>
            <a:ext cx="8915399" cy="1126283"/>
          </a:xfrm>
        </p:spPr>
        <p:txBody>
          <a:bodyPr>
            <a:normAutofit lnSpcReduction="10000"/>
          </a:bodyPr>
          <a:lstStyle/>
          <a:p>
            <a:pPr algn="r"/>
            <a:r>
              <a:rPr lang="hu-HU" dirty="0"/>
              <a:t>Tóvári Judit</a:t>
            </a:r>
          </a:p>
          <a:p>
            <a:pPr algn="r"/>
            <a:r>
              <a:rPr lang="hu-HU" dirty="0"/>
              <a:t>E-mail: </a:t>
            </a:r>
            <a:r>
              <a:rPr lang="hu-HU" dirty="0">
                <a:hlinkClick r:id="rId2"/>
              </a:rPr>
              <a:t>judit.tovari5@gmail.com</a:t>
            </a:r>
            <a:endParaRPr lang="hu-HU" dirty="0"/>
          </a:p>
          <a:p>
            <a:pPr algn="r"/>
            <a:r>
              <a:rPr lang="hu-HU" dirty="0"/>
              <a:t>Honlap: </a:t>
            </a:r>
            <a:r>
              <a:rPr lang="hu-HU" dirty="0">
                <a:hlinkClick r:id="rId3"/>
              </a:rPr>
              <a:t>http://www.bibliográfia.hu</a:t>
            </a:r>
            <a:endParaRPr lang="hu-HU" dirty="0"/>
          </a:p>
          <a:p>
            <a:pPr algn="r"/>
            <a:endParaRPr lang="hu-HU" dirty="0"/>
          </a:p>
        </p:txBody>
      </p:sp>
      <p:sp>
        <p:nvSpPr>
          <p:cNvPr id="5" name="Szövegdoboz 4">
            <a:extLst>
              <a:ext uri="{FF2B5EF4-FFF2-40B4-BE49-F238E27FC236}">
                <a16:creationId xmlns:a16="http://schemas.microsoft.com/office/drawing/2014/main" id="{0292D8F4-A74A-4ECB-965C-5F1D11480F1E}"/>
              </a:ext>
            </a:extLst>
          </p:cNvPr>
          <p:cNvSpPr txBox="1"/>
          <p:nvPr/>
        </p:nvSpPr>
        <p:spPr>
          <a:xfrm>
            <a:off x="1382712" y="6214294"/>
            <a:ext cx="10121900" cy="369332"/>
          </a:xfrm>
          <a:prstGeom prst="rect">
            <a:avLst/>
          </a:prstGeom>
          <a:noFill/>
        </p:spPr>
        <p:txBody>
          <a:bodyPr wrap="square" rtlCol="0">
            <a:spAutoFit/>
          </a:bodyPr>
          <a:lstStyle/>
          <a:p>
            <a:r>
              <a:rPr lang="hu-HU" dirty="0"/>
              <a:t>Paradigmaváltás a könyvtárügyben? ELTE Egyetemi Könyvtár és Levéltár, 2017. október 4.</a:t>
            </a:r>
          </a:p>
        </p:txBody>
      </p:sp>
    </p:spTree>
    <p:extLst>
      <p:ext uri="{BB962C8B-B14F-4D97-AF65-F5344CB8AC3E}">
        <p14:creationId xmlns:p14="http://schemas.microsoft.com/office/powerpoint/2010/main" val="3436454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Grp="1" noChangeArrowheads="1"/>
          </p:cNvSpPr>
          <p:nvPr>
            <p:ph type="title"/>
          </p:nvPr>
        </p:nvSpPr>
        <p:spPr>
          <a:xfrm>
            <a:off x="1714501" y="624110"/>
            <a:ext cx="9790112" cy="1280890"/>
          </a:xfrm>
        </p:spPr>
        <p:txBody>
          <a:bodyPr/>
          <a:lstStyle/>
          <a:p>
            <a:pPr eaLnBrk="1" hangingPunct="1"/>
            <a:r>
              <a:rPr lang="hu-HU" altLang="hu-HU" sz="3200" dirty="0"/>
              <a:t>Mire legyen képes a katalógus? </a:t>
            </a:r>
            <a:br>
              <a:rPr lang="hu-HU" altLang="hu-HU" sz="3200" dirty="0"/>
            </a:br>
            <a:r>
              <a:rPr lang="hu-HU" altLang="hu-HU" sz="3200" dirty="0"/>
              <a:t>(FRAD szempontok)</a:t>
            </a:r>
            <a:endParaRPr lang="en-AU" altLang="hu-HU" sz="3200" dirty="0"/>
          </a:p>
        </p:txBody>
      </p:sp>
      <p:sp>
        <p:nvSpPr>
          <p:cNvPr id="14339" name="Rectangle 6"/>
          <p:cNvSpPr>
            <a:spLocks noGrp="1" noChangeArrowheads="1"/>
          </p:cNvSpPr>
          <p:nvPr>
            <p:ph idx="1"/>
          </p:nvPr>
        </p:nvSpPr>
        <p:spPr>
          <a:xfrm>
            <a:off x="1714501" y="2133600"/>
            <a:ext cx="9790111" cy="3777622"/>
          </a:xfrm>
        </p:spPr>
        <p:txBody>
          <a:bodyPr>
            <a:normAutofit fontScale="85000" lnSpcReduction="20000"/>
          </a:bodyPr>
          <a:lstStyle/>
          <a:p>
            <a:pPr eaLnBrk="1" hangingPunct="1"/>
            <a:r>
              <a:rPr lang="hu-HU" altLang="hu-HU" sz="2400" dirty="0"/>
              <a:t>Tegye lehetővé annak a bibliográfiai egységnek a keresését, amelyikre a felhasználónak szüksége van</a:t>
            </a:r>
          </a:p>
          <a:p>
            <a:pPr lvl="1"/>
            <a:r>
              <a:rPr lang="hu-HU" altLang="hu-HU" sz="2400" dirty="0"/>
              <a:t>szerző szerint,</a:t>
            </a:r>
          </a:p>
          <a:p>
            <a:pPr lvl="1"/>
            <a:r>
              <a:rPr lang="hu-HU" altLang="hu-HU" sz="2400" dirty="0"/>
              <a:t>cím szerint (eredeti cím jelentősége!),</a:t>
            </a:r>
          </a:p>
          <a:p>
            <a:pPr lvl="1"/>
            <a:r>
              <a:rPr lang="hu-HU" altLang="hu-HU" sz="2400" dirty="0"/>
              <a:t>téma szerint</a:t>
            </a:r>
          </a:p>
          <a:p>
            <a:pPr marL="0" lvl="1" indent="0">
              <a:spcBef>
                <a:spcPts val="1800"/>
              </a:spcBef>
              <a:buNone/>
            </a:pPr>
            <a:r>
              <a:rPr lang="hu-HU" altLang="hu-HU" sz="2400" dirty="0"/>
              <a:t>A felhasználói feladatok:</a:t>
            </a:r>
          </a:p>
          <a:p>
            <a:pPr lvl="2"/>
            <a:r>
              <a:rPr lang="hu-HU" altLang="hu-HU" sz="2200" dirty="0"/>
              <a:t>találd meg az entitást,</a:t>
            </a:r>
          </a:p>
          <a:p>
            <a:pPr lvl="2"/>
            <a:r>
              <a:rPr lang="hu-HU" altLang="hu-HU" sz="2200" dirty="0"/>
              <a:t>azonosítsd,</a:t>
            </a:r>
          </a:p>
          <a:p>
            <a:pPr lvl="2"/>
            <a:r>
              <a:rPr lang="hu-HU" altLang="hu-HU" sz="2200" dirty="0"/>
              <a:t>helyezd kontextusba, </a:t>
            </a:r>
          </a:p>
          <a:p>
            <a:pPr lvl="2"/>
            <a:r>
              <a:rPr lang="hu-HU" altLang="hu-HU" sz="2200" dirty="0"/>
              <a:t>igazold a hozzáférési pont választásának indokait</a:t>
            </a:r>
          </a:p>
          <a:p>
            <a:pPr marL="0" lvl="1" indent="0">
              <a:buNone/>
            </a:pPr>
            <a:endParaRPr lang="hu-HU" altLang="hu-HU" sz="2400" dirty="0"/>
          </a:p>
          <a:p>
            <a:pPr eaLnBrk="1" hangingPunct="1"/>
            <a:endParaRPr lang="hu-HU" altLang="hu-HU" sz="2400" dirty="0"/>
          </a:p>
        </p:txBody>
      </p:sp>
      <p:sp>
        <p:nvSpPr>
          <p:cNvPr id="1434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D2CCA70-D623-49BE-A8CC-B226125BB272}" type="slidenum">
              <a:rPr lang="en-AU" altLang="en-US" sz="1200">
                <a:solidFill>
                  <a:srgbClr val="898989"/>
                </a:solidFill>
              </a:rPr>
              <a:pPr>
                <a:spcBef>
                  <a:spcPct val="0"/>
                </a:spcBef>
                <a:buFontTx/>
                <a:buNone/>
              </a:pPr>
              <a:t>10</a:t>
            </a:fld>
            <a:endParaRPr lang="en-AU" altLang="en-US" sz="1200">
              <a:solidFill>
                <a:srgbClr val="898989"/>
              </a:solidFill>
            </a:endParaRPr>
          </a:p>
        </p:txBody>
      </p:sp>
    </p:spTree>
    <p:extLst>
      <p:ext uri="{BB962C8B-B14F-4D97-AF65-F5344CB8AC3E}">
        <p14:creationId xmlns:p14="http://schemas.microsoft.com/office/powerpoint/2010/main" val="214926550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OWL, a </a:t>
            </a:r>
            <a:r>
              <a:rPr lang="hu-HU" dirty="0" err="1"/>
              <a:t>webontológia</a:t>
            </a:r>
            <a:r>
              <a:rPr lang="hu-HU" dirty="0"/>
              <a:t> nyelv</a:t>
            </a:r>
            <a:br>
              <a:rPr lang="hu-HU" dirty="0"/>
            </a:br>
            <a:endParaRPr lang="hu-HU" dirty="0"/>
          </a:p>
        </p:txBody>
      </p:sp>
      <p:sp>
        <p:nvSpPr>
          <p:cNvPr id="3" name="Tartalom helye 2"/>
          <p:cNvSpPr>
            <a:spLocks noGrp="1"/>
          </p:cNvSpPr>
          <p:nvPr>
            <p:ph sz="half" idx="1"/>
          </p:nvPr>
        </p:nvSpPr>
        <p:spPr>
          <a:xfrm>
            <a:off x="660400" y="1948410"/>
            <a:ext cx="4818990" cy="4909589"/>
          </a:xfrm>
          <a:solidFill>
            <a:srgbClr val="F1F5E5"/>
          </a:solidFill>
        </p:spPr>
        <p:txBody>
          <a:bodyPr>
            <a:noAutofit/>
          </a:bodyPr>
          <a:lstStyle/>
          <a:p>
            <a:pPr lvl="0"/>
            <a:r>
              <a:rPr lang="hu-HU" sz="2400" dirty="0"/>
              <a:t>Több névazonosítóval rendelkező nevek kapcsolatának létrehozásához használják </a:t>
            </a:r>
          </a:p>
          <a:p>
            <a:pPr lvl="0"/>
            <a:r>
              <a:rPr lang="hu-HU" sz="2400" dirty="0"/>
              <a:t>például </a:t>
            </a:r>
            <a:r>
              <a:rPr lang="hu-HU" sz="2400" dirty="0" err="1"/>
              <a:t>Csiffáry</a:t>
            </a:r>
            <a:r>
              <a:rPr lang="hu-HU" sz="2400" dirty="0"/>
              <a:t> Gabriella az OSZK </a:t>
            </a:r>
            <a:r>
              <a:rPr lang="hu-HU" sz="2400" dirty="0" err="1"/>
              <a:t>ID-jével</a:t>
            </a:r>
            <a:r>
              <a:rPr lang="hu-HU" sz="2400" dirty="0"/>
              <a:t> és a </a:t>
            </a:r>
            <a:r>
              <a:rPr lang="hu-HU" sz="2400" dirty="0" err="1"/>
              <a:t>VIAF-ból</a:t>
            </a:r>
            <a:r>
              <a:rPr lang="hu-HU" sz="2400" dirty="0"/>
              <a:t> elérhető más alakokkal (http://nektar.oszk.hu/data/auth/0 ) és (http://viaf.org/viaf/15072402/)</a:t>
            </a:r>
          </a:p>
          <a:p>
            <a:endParaRPr lang="hu-HU" sz="2400" dirty="0"/>
          </a:p>
        </p:txBody>
      </p:sp>
      <p:pic>
        <p:nvPicPr>
          <p:cNvPr id="5" name="Tartalom helye 4"/>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635326" y="3567933"/>
            <a:ext cx="5713348" cy="1159862"/>
          </a:xfrm>
          <a:prstGeom prst="rect">
            <a:avLst/>
          </a:prstGeom>
        </p:spPr>
      </p:pic>
    </p:spTree>
    <p:extLst>
      <p:ext uri="{BB962C8B-B14F-4D97-AF65-F5344CB8AC3E}">
        <p14:creationId xmlns:p14="http://schemas.microsoft.com/office/powerpoint/2010/main" val="26034235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98840" y="347384"/>
            <a:ext cx="8911687" cy="1280890"/>
          </a:xfrm>
        </p:spPr>
        <p:txBody>
          <a:bodyPr/>
          <a:lstStyle/>
          <a:p>
            <a:r>
              <a:rPr lang="hu-HU" dirty="0"/>
              <a:t>OWL</a:t>
            </a:r>
          </a:p>
        </p:txBody>
      </p:sp>
      <p:pic>
        <p:nvPicPr>
          <p:cNvPr id="5" name="Tartalom helye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73291" y="1287890"/>
            <a:ext cx="10476475" cy="2326411"/>
          </a:xfrm>
          <a:prstGeom prst="rect">
            <a:avLst/>
          </a:prstGeom>
          <a:ln>
            <a:noFill/>
          </a:ln>
          <a:effectLst>
            <a:outerShdw blurRad="292100" dist="139700" dir="2700000" algn="tl" rotWithShape="0">
              <a:srgbClr val="333333">
                <a:alpha val="65000"/>
              </a:srgbClr>
            </a:outerShdw>
          </a:effectLst>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834" y="4073693"/>
            <a:ext cx="5613044" cy="2784307"/>
          </a:xfrm>
          <a:prstGeom prst="rect">
            <a:avLst/>
          </a:prstGeom>
          <a:ln>
            <a:noFill/>
          </a:ln>
          <a:effectLst>
            <a:outerShdw blurRad="292100" dist="139700" dir="2700000" algn="tl" rotWithShape="0">
              <a:srgbClr val="333333">
                <a:alpha val="65000"/>
              </a:srgbClr>
            </a:outerShdw>
          </a:effectLst>
        </p:spPr>
      </p:pic>
      <p:sp>
        <p:nvSpPr>
          <p:cNvPr id="4" name="Jobbra nyíl 3">
            <a:hlinkClick r:id="rId4" action="ppaction://hlinksldjump"/>
          </p:cNvPr>
          <p:cNvSpPr/>
          <p:nvPr/>
        </p:nvSpPr>
        <p:spPr>
          <a:xfrm>
            <a:off x="11620500" y="6477000"/>
            <a:ext cx="342900" cy="314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5567389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OWL</a:t>
            </a:r>
          </a:p>
        </p:txBody>
      </p:sp>
      <p:pic>
        <p:nvPicPr>
          <p:cNvPr id="5" name="Tartalom helye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93955" y="214284"/>
            <a:ext cx="5386624" cy="6472817"/>
          </a:xfrm>
        </p:spPr>
      </p:pic>
      <p:sp>
        <p:nvSpPr>
          <p:cNvPr id="6" name="Fánk 5"/>
          <p:cNvSpPr/>
          <p:nvPr/>
        </p:nvSpPr>
        <p:spPr>
          <a:xfrm>
            <a:off x="4422533" y="3692325"/>
            <a:ext cx="5729468" cy="603726"/>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3" name="Balra nyíl 2">
            <a:hlinkClick r:id="rId3" action="ppaction://hlinksldjump"/>
          </p:cNvPr>
          <p:cNvSpPr/>
          <p:nvPr/>
        </p:nvSpPr>
        <p:spPr>
          <a:xfrm>
            <a:off x="11629185" y="6372776"/>
            <a:ext cx="352425" cy="314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9583837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6"/>
          <p:cNvSpPr>
            <a:spLocks noGrp="1" noChangeArrowheads="1"/>
          </p:cNvSpPr>
          <p:nvPr>
            <p:ph type="title"/>
          </p:nvPr>
        </p:nvSpPr>
        <p:spPr/>
        <p:txBody>
          <a:bodyPr/>
          <a:lstStyle/>
          <a:p>
            <a:pPr eaLnBrk="1" hangingPunct="1"/>
            <a:r>
              <a:rPr lang="hu-HU" altLang="hu-HU" sz="3200" dirty="0"/>
              <a:t>Ajánlott irodalom a témához</a:t>
            </a:r>
            <a:endParaRPr lang="en-AU" altLang="hu-HU" sz="3200" dirty="0"/>
          </a:p>
        </p:txBody>
      </p:sp>
      <p:sp>
        <p:nvSpPr>
          <p:cNvPr id="94211" name="Rectangle 7"/>
          <p:cNvSpPr>
            <a:spLocks noGrp="1" noChangeArrowheads="1"/>
          </p:cNvSpPr>
          <p:nvPr>
            <p:ph idx="1"/>
          </p:nvPr>
        </p:nvSpPr>
        <p:spPr/>
        <p:txBody>
          <a:bodyPr>
            <a:normAutofit fontScale="70000" lnSpcReduction="20000"/>
          </a:bodyPr>
          <a:lstStyle/>
          <a:p>
            <a:pPr eaLnBrk="1" hangingPunct="1"/>
            <a:r>
              <a:rPr lang="en-AU" altLang="hu-HU" sz="2800" dirty="0"/>
              <a:t>FRBR family of models</a:t>
            </a:r>
          </a:p>
          <a:p>
            <a:pPr lvl="1" eaLnBrk="1" hangingPunct="1"/>
            <a:r>
              <a:rPr lang="en-AU" altLang="hu-HU" sz="2400" dirty="0">
                <a:hlinkClick r:id="rId3"/>
              </a:rPr>
              <a:t>http://www.ifla.org/en/node/2016</a:t>
            </a:r>
            <a:endParaRPr lang="en-AU" altLang="hu-HU" sz="2400" dirty="0"/>
          </a:p>
          <a:p>
            <a:pPr lvl="1" eaLnBrk="1" hangingPunct="1"/>
            <a:r>
              <a:rPr lang="en-AU" altLang="hu-HU" sz="2400" dirty="0"/>
              <a:t>Report of Working Group on Aggregates</a:t>
            </a:r>
          </a:p>
          <a:p>
            <a:pPr lvl="2" eaLnBrk="1" hangingPunct="1"/>
            <a:r>
              <a:rPr lang="en-AU" altLang="hu-HU" sz="2000" dirty="0">
                <a:hlinkClick r:id="rId4"/>
              </a:rPr>
              <a:t>http://www.ifla.org/en/node/923</a:t>
            </a:r>
            <a:endParaRPr lang="en-AU" altLang="hu-HU" sz="2000" dirty="0"/>
          </a:p>
          <a:p>
            <a:pPr eaLnBrk="1" hangingPunct="1"/>
            <a:r>
              <a:rPr lang="en-AU" altLang="hu-HU" sz="2800" dirty="0" err="1"/>
              <a:t>FRBRoo</a:t>
            </a:r>
            <a:r>
              <a:rPr lang="en-AU" altLang="hu-HU" sz="2800" dirty="0"/>
              <a:t> </a:t>
            </a:r>
            <a:r>
              <a:rPr lang="en-US" altLang="hu-HU" sz="2800" dirty="0">
                <a:cs typeface="Arial" panose="020B0604020202020204" pitchFamily="34" charset="0"/>
              </a:rPr>
              <a:t>– an object-oriented version of FRBR for museum information</a:t>
            </a:r>
          </a:p>
          <a:p>
            <a:pPr lvl="2" eaLnBrk="1" hangingPunct="1"/>
            <a:r>
              <a:rPr lang="en-US" altLang="hu-HU" sz="2200" dirty="0">
                <a:cs typeface="Arial" panose="020B0604020202020204" pitchFamily="34" charset="0"/>
                <a:hlinkClick r:id="rId5"/>
              </a:rPr>
              <a:t>http://www.cidoc-crm.org/frbr_drafts.html</a:t>
            </a:r>
            <a:endParaRPr lang="en-AU" altLang="hu-HU" sz="2200" dirty="0"/>
          </a:p>
          <a:p>
            <a:pPr eaLnBrk="1" hangingPunct="1"/>
            <a:r>
              <a:rPr lang="en-AU" altLang="hu-HU" sz="2800" dirty="0"/>
              <a:t>Namespaces for Functional Requirements family</a:t>
            </a:r>
          </a:p>
          <a:p>
            <a:pPr lvl="1" eaLnBrk="1" hangingPunct="1"/>
            <a:r>
              <a:rPr lang="en-AU" altLang="hu-HU" sz="2400" dirty="0">
                <a:hlinkClick r:id="rId6"/>
              </a:rPr>
              <a:t>http://iflastandards.info/ns/fr/</a:t>
            </a:r>
            <a:endParaRPr lang="hu-HU" altLang="hu-HU" sz="2400" dirty="0"/>
          </a:p>
          <a:p>
            <a:pPr marL="285750" lvl="1" eaLnBrk="1" hangingPunct="1"/>
            <a:r>
              <a:rPr lang="hu-HU" altLang="hu-HU" sz="2400" dirty="0" err="1"/>
              <a:t>Introducing</a:t>
            </a:r>
            <a:r>
              <a:rPr lang="hu-HU" altLang="hu-HU" sz="2400" dirty="0"/>
              <a:t> Linked Data and The </a:t>
            </a:r>
            <a:r>
              <a:rPr lang="hu-HU" altLang="hu-HU" sz="2400" dirty="0" err="1"/>
              <a:t>Semantic</a:t>
            </a:r>
            <a:r>
              <a:rPr lang="hu-HU" altLang="hu-HU" sz="2400" dirty="0"/>
              <a:t> Web</a:t>
            </a:r>
          </a:p>
          <a:p>
            <a:pPr marL="685800" lvl="2"/>
            <a:r>
              <a:rPr lang="en-AU" altLang="hu-HU" sz="2200" dirty="0">
                <a:hlinkClick r:id="rId7"/>
              </a:rPr>
              <a:t>http://www.linkeddatatools.com/semantic-web-basics</a:t>
            </a:r>
          </a:p>
          <a:p>
            <a:pPr eaLnBrk="1" hangingPunct="1"/>
            <a:endParaRPr lang="en-AU" altLang="hu-HU" sz="2300" dirty="0">
              <a:hlinkClick r:id="rId8"/>
            </a:endParaRPr>
          </a:p>
        </p:txBody>
      </p:sp>
      <p:sp>
        <p:nvSpPr>
          <p:cNvPr id="9421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D742989-0064-4275-83DB-F58573522E9D}" type="slidenum">
              <a:rPr lang="en-AU" altLang="en-US" sz="1200">
                <a:solidFill>
                  <a:srgbClr val="898989"/>
                </a:solidFill>
              </a:rPr>
              <a:pPr>
                <a:spcBef>
                  <a:spcPct val="0"/>
                </a:spcBef>
                <a:buFontTx/>
                <a:buNone/>
              </a:pPr>
              <a:t>103</a:t>
            </a:fld>
            <a:endParaRPr lang="en-AU" altLang="en-US" sz="1200">
              <a:solidFill>
                <a:srgbClr val="898989"/>
              </a:solidFill>
            </a:endParaRPr>
          </a:p>
        </p:txBody>
      </p:sp>
    </p:spTree>
    <p:extLst>
      <p:ext uri="{BB962C8B-B14F-4D97-AF65-F5344CB8AC3E}">
        <p14:creationId xmlns:p14="http://schemas.microsoft.com/office/powerpoint/2010/main" val="2619008625"/>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Vége</a:t>
            </a:r>
          </a:p>
        </p:txBody>
      </p:sp>
    </p:spTree>
    <p:extLst>
      <p:ext uri="{BB962C8B-B14F-4D97-AF65-F5344CB8AC3E}">
        <p14:creationId xmlns:p14="http://schemas.microsoft.com/office/powerpoint/2010/main" val="27960465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Dublin Core</a:t>
            </a:r>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88717" y="267128"/>
            <a:ext cx="6142130" cy="6590872"/>
          </a:xfrm>
        </p:spPr>
      </p:pic>
      <p:sp>
        <p:nvSpPr>
          <p:cNvPr id="5" name="Balra nyíl 4">
            <a:hlinkClick r:id="rId3" action="ppaction://hlinksldjump"/>
          </p:cNvPr>
          <p:cNvSpPr/>
          <p:nvPr/>
        </p:nvSpPr>
        <p:spPr>
          <a:xfrm>
            <a:off x="11589249" y="6565187"/>
            <a:ext cx="339048" cy="2928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9566653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37335" y="640586"/>
            <a:ext cx="8911687" cy="1280890"/>
          </a:xfrm>
        </p:spPr>
        <p:txBody>
          <a:bodyPr/>
          <a:lstStyle/>
          <a:p>
            <a:r>
              <a:rPr lang="hu-HU"/>
              <a:t>Bibliográfiai ontológia</a:t>
            </a:r>
          </a:p>
        </p:txBody>
      </p:sp>
      <p:sp>
        <p:nvSpPr>
          <p:cNvPr id="3" name="Tartalom helye 2"/>
          <p:cNvSpPr>
            <a:spLocks noGrp="1"/>
          </p:cNvSpPr>
          <p:nvPr>
            <p:ph sz="half" idx="1"/>
          </p:nvPr>
        </p:nvSpPr>
        <p:spPr>
          <a:xfrm>
            <a:off x="1617147" y="1812324"/>
            <a:ext cx="3383220" cy="3777622"/>
          </a:xfrm>
        </p:spPr>
        <p:txBody>
          <a:bodyPr/>
          <a:lstStyle/>
          <a:p>
            <a:pPr marL="0" indent="0">
              <a:buNone/>
            </a:pPr>
            <a:r>
              <a:rPr lang="hu-HU" dirty="0"/>
              <a:t>Dublin Core elemek RDF/XML-ben, bibliográfiai ontológia keretben</a:t>
            </a:r>
          </a:p>
          <a:p>
            <a:pPr marL="0" indent="0">
              <a:buNone/>
            </a:pPr>
            <a:r>
              <a:rPr lang="hu-HU" dirty="0">
                <a:hlinkClick r:id="rId2"/>
              </a:rPr>
              <a:t>http://nektar.oszk.hu/data/manifestation/2645471</a:t>
            </a:r>
            <a:endParaRPr lang="hu-HU" dirty="0"/>
          </a:p>
          <a:p>
            <a:pPr marL="0" indent="0">
              <a:buNone/>
            </a:pPr>
            <a:endParaRPr lang="hu-HU" dirty="0"/>
          </a:p>
        </p:txBody>
      </p:sp>
      <p:pic>
        <p:nvPicPr>
          <p:cNvPr id="5" name="Tartalom helye 4"/>
          <p:cNvPicPr>
            <a:picLocks noGrp="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01946" y="1449859"/>
            <a:ext cx="5090984" cy="5041557"/>
          </a:xfrm>
          <a:prstGeom prst="rect">
            <a:avLst/>
          </a:prstGeom>
          <a:ln>
            <a:noFill/>
          </a:ln>
          <a:effectLst>
            <a:outerShdw blurRad="292100" dist="139700" dir="2700000" algn="tl" rotWithShape="0">
              <a:srgbClr val="333333">
                <a:alpha val="65000"/>
              </a:srgbClr>
            </a:outerShdw>
          </a:effectLst>
        </p:spPr>
      </p:pic>
      <p:sp>
        <p:nvSpPr>
          <p:cNvPr id="4" name="Balra nyíl 3">
            <a:hlinkClick r:id="rId4" action="ppaction://hlinksldjump"/>
          </p:cNvPr>
          <p:cNvSpPr/>
          <p:nvPr/>
        </p:nvSpPr>
        <p:spPr>
          <a:xfrm>
            <a:off x="11599524" y="6472719"/>
            <a:ext cx="308224" cy="25685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Fánk 5"/>
          <p:cNvSpPr/>
          <p:nvPr/>
        </p:nvSpPr>
        <p:spPr>
          <a:xfrm>
            <a:off x="6236412" y="1428108"/>
            <a:ext cx="1160981" cy="29795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7" name="Fánk 6"/>
          <p:cNvSpPr/>
          <p:nvPr/>
        </p:nvSpPr>
        <p:spPr>
          <a:xfrm>
            <a:off x="6256960" y="6303196"/>
            <a:ext cx="1294545" cy="29795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8" name="Fánk 7"/>
          <p:cNvSpPr/>
          <p:nvPr/>
        </p:nvSpPr>
        <p:spPr>
          <a:xfrm>
            <a:off x="7397393" y="1428108"/>
            <a:ext cx="3760342" cy="297950"/>
          </a:xfrm>
          <a:prstGeom prst="donut">
            <a:avLst>
              <a:gd name="adj" fmla="val 0"/>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Tree>
    <p:extLst>
      <p:ext uri="{BB962C8B-B14F-4D97-AF65-F5344CB8AC3E}">
        <p14:creationId xmlns:p14="http://schemas.microsoft.com/office/powerpoint/2010/main" val="23584807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AU" altLang="hu-HU" sz="3200" dirty="0"/>
              <a:t>RDA, FRBR</a:t>
            </a:r>
            <a:r>
              <a:rPr lang="hu-HU" altLang="hu-HU" sz="3200" dirty="0"/>
              <a:t> és a jövő</a:t>
            </a:r>
            <a:endParaRPr lang="en-AU" altLang="hu-HU" sz="3200" dirty="0"/>
          </a:p>
        </p:txBody>
      </p:sp>
      <p:sp>
        <p:nvSpPr>
          <p:cNvPr id="88067" name="Rectangle 3"/>
          <p:cNvSpPr>
            <a:spLocks noGrp="1" noChangeArrowheads="1"/>
          </p:cNvSpPr>
          <p:nvPr>
            <p:ph idx="1"/>
          </p:nvPr>
        </p:nvSpPr>
        <p:spPr/>
        <p:txBody>
          <a:bodyPr/>
          <a:lstStyle/>
          <a:p>
            <a:pPr eaLnBrk="1" hangingPunct="1"/>
            <a:r>
              <a:rPr lang="hu-HU" altLang="hu-HU" sz="2400" dirty="0"/>
              <a:t>A könyvtári rendszerek az FRBR struktúrához fognak alkalmazkodni </a:t>
            </a:r>
          </a:p>
          <a:p>
            <a:pPr eaLnBrk="1" hangingPunct="1"/>
            <a:r>
              <a:rPr lang="hu-HU" altLang="hu-HU" dirty="0"/>
              <a:t>Az FRBR fogalmi rendszere a tradicionális katalógusokban is megjelenik</a:t>
            </a:r>
            <a:endParaRPr lang="en-AU" altLang="hu-HU" dirty="0"/>
          </a:p>
          <a:p>
            <a:pPr lvl="1" eaLnBrk="1" hangingPunct="1"/>
            <a:r>
              <a:rPr lang="hu-HU" altLang="hu-HU" sz="2000" dirty="0"/>
              <a:t>Az ausztrál nemzeti könyvtár katalógusa, a </a:t>
            </a:r>
            <a:r>
              <a:rPr lang="en-AU" altLang="hu-HU" sz="2000" dirty="0"/>
              <a:t>Trove - </a:t>
            </a:r>
            <a:r>
              <a:rPr lang="en-AU" altLang="hu-HU" sz="2000" dirty="0">
                <a:hlinkClick r:id="rId4"/>
              </a:rPr>
              <a:t>http://trove.nla.gov.au/</a:t>
            </a:r>
            <a:endParaRPr lang="en-AU" altLang="hu-HU" sz="2000" dirty="0"/>
          </a:p>
          <a:p>
            <a:pPr eaLnBrk="1" hangingPunct="1">
              <a:buFont typeface="Wingdings" panose="05000000000000000000" pitchFamily="2" charset="2"/>
              <a:buNone/>
            </a:pPr>
            <a:endParaRPr lang="en-AU" altLang="hu-HU" sz="2000" dirty="0"/>
          </a:p>
        </p:txBody>
      </p:sp>
      <p:sp>
        <p:nvSpPr>
          <p:cNvPr id="8806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BD9F031-8C94-485E-A023-9F17EDBF849E}" type="slidenum">
              <a:rPr lang="en-AU" altLang="en-US" sz="1200">
                <a:solidFill>
                  <a:srgbClr val="898989"/>
                </a:solidFill>
              </a:rPr>
              <a:pPr>
                <a:spcBef>
                  <a:spcPct val="0"/>
                </a:spcBef>
                <a:buFontTx/>
                <a:buNone/>
              </a:pPr>
              <a:t>107</a:t>
            </a:fld>
            <a:endParaRPr lang="en-AU" altLang="en-US" sz="1200">
              <a:solidFill>
                <a:srgbClr val="898989"/>
              </a:solidFill>
            </a:endParaRPr>
          </a:p>
        </p:txBody>
      </p:sp>
    </p:spTree>
    <p:custDataLst>
      <p:tags r:id="rId1"/>
    </p:custDataLst>
    <p:extLst>
      <p:ext uri="{BB962C8B-B14F-4D97-AF65-F5344CB8AC3E}">
        <p14:creationId xmlns:p14="http://schemas.microsoft.com/office/powerpoint/2010/main" val="223922198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38540" y="469999"/>
            <a:ext cx="8911687" cy="1280890"/>
          </a:xfrm>
        </p:spPr>
        <p:txBody>
          <a:bodyPr/>
          <a:lstStyle/>
          <a:p>
            <a:r>
              <a:rPr lang="hu-HU" dirty="0"/>
              <a:t>FOAF (</a:t>
            </a:r>
            <a:r>
              <a:rPr lang="hu-HU" dirty="0" err="1"/>
              <a:t>Friend-of-a-Friend</a:t>
            </a:r>
            <a:r>
              <a:rPr lang="hu-HU" dirty="0"/>
              <a:t>) kifejezések</a:t>
            </a:r>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1236" y="1283176"/>
            <a:ext cx="11144032" cy="2610729"/>
          </a:xfr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167" y="3743806"/>
            <a:ext cx="11278434" cy="3114194"/>
          </a:xfrm>
          <a:prstGeom prst="rect">
            <a:avLst/>
          </a:prstGeom>
          <a:ln>
            <a:noFill/>
          </a:ln>
          <a:effectLst>
            <a:outerShdw blurRad="292100" dist="139700" dir="2700000" algn="tl" rotWithShape="0">
              <a:srgbClr val="333333">
                <a:alpha val="65000"/>
              </a:srgbClr>
            </a:outerShdw>
          </a:effectLst>
        </p:spPr>
      </p:pic>
      <p:sp>
        <p:nvSpPr>
          <p:cNvPr id="6" name="Jobbra nyíl 5">
            <a:hlinkClick r:id="rId4" action="ppaction://hlinksldjump"/>
          </p:cNvPr>
          <p:cNvSpPr/>
          <p:nvPr/>
        </p:nvSpPr>
        <p:spPr>
          <a:xfrm>
            <a:off x="10870058" y="6277510"/>
            <a:ext cx="349322" cy="318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Balra nyíl 6">
            <a:hlinkClick r:id="rId5" action="ppaction://hlinksldjump"/>
          </p:cNvPr>
          <p:cNvSpPr/>
          <p:nvPr/>
        </p:nvSpPr>
        <p:spPr>
          <a:xfrm>
            <a:off x="10263883" y="6282646"/>
            <a:ext cx="472612" cy="3236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9226229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21375" y="338360"/>
            <a:ext cx="8911687" cy="1280890"/>
          </a:xfrm>
        </p:spPr>
        <p:txBody>
          <a:bodyPr/>
          <a:lstStyle/>
          <a:p>
            <a:r>
              <a:rPr lang="hu-HU" dirty="0"/>
              <a:t>FOAF példa</a:t>
            </a:r>
          </a:p>
        </p:txBody>
      </p:sp>
      <p:sp>
        <p:nvSpPr>
          <p:cNvPr id="3" name="Tartalom helye 2"/>
          <p:cNvSpPr>
            <a:spLocks noGrp="1"/>
          </p:cNvSpPr>
          <p:nvPr>
            <p:ph idx="1"/>
          </p:nvPr>
        </p:nvSpPr>
        <p:spPr>
          <a:xfrm>
            <a:off x="1341437" y="1181100"/>
            <a:ext cx="8915400" cy="3777622"/>
          </a:xfrm>
        </p:spPr>
        <p:txBody>
          <a:bodyPr/>
          <a:lstStyle/>
          <a:p>
            <a:pPr marL="0" indent="0">
              <a:buNone/>
            </a:pPr>
            <a:r>
              <a:rPr lang="hu-HU" b="1" dirty="0"/>
              <a:t>RDF állítás a szerzőről </a:t>
            </a:r>
            <a:r>
              <a:rPr lang="hu-HU" b="1" dirty="0" err="1"/>
              <a:t>html</a:t>
            </a:r>
            <a:r>
              <a:rPr lang="hu-HU" b="1" dirty="0"/>
              <a:t> formátumban:</a:t>
            </a:r>
          </a:p>
          <a:p>
            <a:pPr marL="0" indent="0">
              <a:buNone/>
            </a:pPr>
            <a:r>
              <a:rPr lang="hu-HU" dirty="0"/>
              <a:t>&lt;</a:t>
            </a:r>
            <a:r>
              <a:rPr lang="hu-HU" dirty="0">
                <a:hlinkClick r:id="rId2"/>
              </a:rPr>
              <a:t>http://viaf.org/viaf/60351476</a:t>
            </a:r>
            <a:r>
              <a:rPr lang="hu-HU" dirty="0"/>
              <a:t>&gt; # Edgar Allan Poe </a:t>
            </a:r>
            <a:br>
              <a:rPr lang="hu-HU" dirty="0"/>
            </a:br>
            <a:r>
              <a:rPr lang="hu-HU" dirty="0"/>
              <a:t>    </a:t>
            </a:r>
            <a:r>
              <a:rPr lang="hu-HU" dirty="0" err="1">
                <a:hlinkClick r:id="rId3"/>
              </a:rPr>
              <a:t>schema</a:t>
            </a:r>
            <a:r>
              <a:rPr lang="hu-HU" dirty="0">
                <a:hlinkClick r:id="rId3"/>
              </a:rPr>
              <a:t>:</a:t>
            </a:r>
            <a:r>
              <a:rPr lang="hu-HU" dirty="0" err="1">
                <a:hlinkClick r:id="rId3"/>
              </a:rPr>
              <a:t>Person</a:t>
            </a:r>
            <a:r>
              <a:rPr lang="hu-HU" dirty="0"/>
              <a:t> ;</a:t>
            </a:r>
            <a:br>
              <a:rPr lang="hu-HU" dirty="0"/>
            </a:br>
            <a:r>
              <a:rPr lang="hu-HU" dirty="0"/>
              <a:t>    </a:t>
            </a:r>
            <a:r>
              <a:rPr lang="hu-HU" dirty="0" err="1">
                <a:hlinkClick r:id="rId4"/>
              </a:rPr>
              <a:t>schema</a:t>
            </a:r>
            <a:r>
              <a:rPr lang="hu-HU" dirty="0">
                <a:hlinkClick r:id="rId4"/>
              </a:rPr>
              <a:t>:</a:t>
            </a:r>
            <a:r>
              <a:rPr lang="hu-HU" dirty="0" err="1">
                <a:hlinkClick r:id="rId4"/>
              </a:rPr>
              <a:t>birthDate</a:t>
            </a:r>
            <a:r>
              <a:rPr lang="hu-HU" dirty="0"/>
              <a:t> "1809" ;</a:t>
            </a:r>
            <a:br>
              <a:rPr lang="hu-HU" dirty="0"/>
            </a:br>
            <a:r>
              <a:rPr lang="hu-HU" dirty="0"/>
              <a:t>    </a:t>
            </a:r>
            <a:r>
              <a:rPr lang="hu-HU" dirty="0" err="1">
                <a:hlinkClick r:id="rId5"/>
              </a:rPr>
              <a:t>schema</a:t>
            </a:r>
            <a:r>
              <a:rPr lang="hu-HU" dirty="0">
                <a:hlinkClick r:id="rId5"/>
              </a:rPr>
              <a:t>:</a:t>
            </a:r>
            <a:r>
              <a:rPr lang="hu-HU" dirty="0" err="1">
                <a:hlinkClick r:id="rId5"/>
              </a:rPr>
              <a:t>deathDate</a:t>
            </a:r>
            <a:r>
              <a:rPr lang="hu-HU" dirty="0"/>
              <a:t> "1849" ;</a:t>
            </a:r>
            <a:br>
              <a:rPr lang="hu-HU" dirty="0"/>
            </a:br>
            <a:r>
              <a:rPr lang="hu-HU" dirty="0"/>
              <a:t>    </a:t>
            </a:r>
            <a:r>
              <a:rPr lang="hu-HU" dirty="0" err="1">
                <a:hlinkClick r:id="rId6"/>
              </a:rPr>
              <a:t>schema</a:t>
            </a:r>
            <a:r>
              <a:rPr lang="hu-HU" dirty="0">
                <a:hlinkClick r:id="rId6"/>
              </a:rPr>
              <a:t>:</a:t>
            </a:r>
            <a:r>
              <a:rPr lang="hu-HU" dirty="0" err="1">
                <a:hlinkClick r:id="rId6"/>
              </a:rPr>
              <a:t>familyName</a:t>
            </a:r>
            <a:r>
              <a:rPr lang="hu-HU" dirty="0"/>
              <a:t> "Poe" ;</a:t>
            </a:r>
            <a:br>
              <a:rPr lang="hu-HU" dirty="0"/>
            </a:br>
            <a:r>
              <a:rPr lang="hu-HU" dirty="0"/>
              <a:t>    </a:t>
            </a:r>
            <a:r>
              <a:rPr lang="hu-HU" dirty="0" err="1">
                <a:hlinkClick r:id="rId7"/>
              </a:rPr>
              <a:t>schema</a:t>
            </a:r>
            <a:r>
              <a:rPr lang="hu-HU" dirty="0">
                <a:hlinkClick r:id="rId7"/>
              </a:rPr>
              <a:t>:</a:t>
            </a:r>
            <a:r>
              <a:rPr lang="hu-HU" dirty="0" err="1">
                <a:hlinkClick r:id="rId7"/>
              </a:rPr>
              <a:t>givenName</a:t>
            </a:r>
            <a:r>
              <a:rPr lang="hu-HU" dirty="0"/>
              <a:t> "Edgar Allan" ;</a:t>
            </a:r>
            <a:br>
              <a:rPr lang="hu-HU" dirty="0"/>
            </a:br>
            <a:r>
              <a:rPr lang="hu-HU" dirty="0"/>
              <a:t>    </a:t>
            </a:r>
            <a:r>
              <a:rPr lang="hu-HU" dirty="0" err="1">
                <a:hlinkClick r:id="rId8"/>
              </a:rPr>
              <a:t>schema</a:t>
            </a:r>
            <a:r>
              <a:rPr lang="hu-HU" dirty="0">
                <a:hlinkClick r:id="rId8"/>
              </a:rPr>
              <a:t>:</a:t>
            </a:r>
            <a:r>
              <a:rPr lang="hu-HU" dirty="0" err="1">
                <a:hlinkClick r:id="rId8"/>
              </a:rPr>
              <a:t>name</a:t>
            </a:r>
            <a:r>
              <a:rPr lang="hu-HU" dirty="0"/>
              <a:t> "Edgar Allan Poe" ;</a:t>
            </a:r>
          </a:p>
        </p:txBody>
      </p:sp>
      <p:sp>
        <p:nvSpPr>
          <p:cNvPr id="4" name="Szövegdoboz 3"/>
          <p:cNvSpPr txBox="1"/>
          <p:nvPr/>
        </p:nvSpPr>
        <p:spPr>
          <a:xfrm>
            <a:off x="4304872" y="4068566"/>
            <a:ext cx="7407667" cy="258532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542925" indent="-542925">
              <a:buNone/>
            </a:pPr>
            <a:r>
              <a:rPr lang="hu-HU" b="1" dirty="0"/>
              <a:t>A személy kapcsolatai RDF/XML-ben:</a:t>
            </a:r>
          </a:p>
          <a:p>
            <a:pPr marL="542925" indent="-542925">
              <a:buNone/>
            </a:pPr>
            <a:r>
              <a:rPr lang="hu-HU" dirty="0"/>
              <a:t>&lt;</a:t>
            </a:r>
            <a:r>
              <a:rPr lang="hu-HU" dirty="0" err="1"/>
              <a:t>foaf</a:t>
            </a:r>
            <a:r>
              <a:rPr lang="hu-HU" dirty="0"/>
              <a:t>:</a:t>
            </a:r>
            <a:r>
              <a:rPr lang="hu-HU" dirty="0" err="1"/>
              <a:t>Person</a:t>
            </a:r>
            <a:r>
              <a:rPr lang="hu-HU" dirty="0"/>
              <a:t> </a:t>
            </a:r>
            <a:r>
              <a:rPr lang="hu-HU" dirty="0" err="1"/>
              <a:t>rdf</a:t>
            </a:r>
            <a:r>
              <a:rPr lang="hu-HU" dirty="0"/>
              <a:t>:</a:t>
            </a:r>
            <a:r>
              <a:rPr lang="hu-HU" dirty="0" err="1"/>
              <a:t>about</a:t>
            </a:r>
            <a:r>
              <a:rPr lang="hu-HU" dirty="0"/>
              <a:t>="#</a:t>
            </a:r>
            <a:r>
              <a:rPr lang="hu-HU" dirty="0" err="1"/>
              <a:t>danbri</a:t>
            </a:r>
            <a:r>
              <a:rPr lang="hu-HU" dirty="0"/>
              <a:t>" </a:t>
            </a:r>
            <a:r>
              <a:rPr lang="hu-HU" dirty="0" err="1"/>
              <a:t>xmlns</a:t>
            </a:r>
            <a:r>
              <a:rPr lang="hu-HU" dirty="0"/>
              <a:t>:</a:t>
            </a:r>
            <a:r>
              <a:rPr lang="hu-HU" dirty="0" err="1"/>
              <a:t>foaf</a:t>
            </a:r>
            <a:r>
              <a:rPr lang="hu-HU" dirty="0"/>
              <a:t>="http:// </a:t>
            </a:r>
            <a:r>
              <a:rPr lang="hu-HU" dirty="0" err="1"/>
              <a:t>xmlns.com</a:t>
            </a:r>
            <a:r>
              <a:rPr lang="hu-HU" dirty="0"/>
              <a:t>/</a:t>
            </a:r>
            <a:r>
              <a:rPr lang="hu-HU" dirty="0" err="1"/>
              <a:t>foaf</a:t>
            </a:r>
            <a:r>
              <a:rPr lang="hu-HU" dirty="0"/>
              <a:t>/0.1/"&gt;  </a:t>
            </a:r>
          </a:p>
          <a:p>
            <a:pPr marL="542925" indent="-7938">
              <a:buNone/>
            </a:pPr>
            <a:r>
              <a:rPr lang="hu-HU" dirty="0"/>
              <a:t>&lt;</a:t>
            </a:r>
            <a:r>
              <a:rPr lang="hu-HU" dirty="0" err="1"/>
              <a:t>foaf</a:t>
            </a:r>
            <a:r>
              <a:rPr lang="hu-HU" dirty="0"/>
              <a:t>:</a:t>
            </a:r>
            <a:r>
              <a:rPr lang="hu-HU" dirty="0" err="1"/>
              <a:t>name</a:t>
            </a:r>
            <a:r>
              <a:rPr lang="hu-HU" dirty="0"/>
              <a:t>&gt;</a:t>
            </a:r>
            <a:r>
              <a:rPr lang="hu-HU" dirty="0" err="1"/>
              <a:t>Dan</a:t>
            </a:r>
            <a:r>
              <a:rPr lang="hu-HU" dirty="0"/>
              <a:t> </a:t>
            </a:r>
            <a:r>
              <a:rPr lang="hu-HU" dirty="0" err="1"/>
              <a:t>Brickley</a:t>
            </a:r>
            <a:r>
              <a:rPr lang="hu-HU" dirty="0"/>
              <a:t>&lt;/</a:t>
            </a:r>
            <a:r>
              <a:rPr lang="hu-HU" dirty="0" err="1"/>
              <a:t>foaf</a:t>
            </a:r>
            <a:r>
              <a:rPr lang="hu-HU" dirty="0"/>
              <a:t>:</a:t>
            </a:r>
            <a:r>
              <a:rPr lang="hu-HU" dirty="0" err="1"/>
              <a:t>name</a:t>
            </a:r>
            <a:r>
              <a:rPr lang="hu-HU" dirty="0"/>
              <a:t>&gt;  </a:t>
            </a:r>
          </a:p>
          <a:p>
            <a:pPr marL="542925" indent="0">
              <a:spcBef>
                <a:spcPts val="0"/>
              </a:spcBef>
              <a:buNone/>
            </a:pPr>
            <a:r>
              <a:rPr lang="hu-HU" dirty="0"/>
              <a:t>&lt;</a:t>
            </a:r>
            <a:r>
              <a:rPr lang="hu-HU" dirty="0" err="1"/>
              <a:t>foaf</a:t>
            </a:r>
            <a:r>
              <a:rPr lang="hu-HU" dirty="0"/>
              <a:t>:homepage </a:t>
            </a:r>
            <a:r>
              <a:rPr lang="hu-HU" dirty="0" err="1"/>
              <a:t>rdf</a:t>
            </a:r>
            <a:r>
              <a:rPr lang="hu-HU" dirty="0"/>
              <a:t>:</a:t>
            </a:r>
            <a:r>
              <a:rPr lang="hu-HU" dirty="0" err="1"/>
              <a:t>resource</a:t>
            </a:r>
            <a:r>
              <a:rPr lang="hu-HU" dirty="0"/>
              <a:t>="http://danbri.org/" /&gt; </a:t>
            </a:r>
          </a:p>
          <a:p>
            <a:pPr marL="542925" indent="0">
              <a:spcBef>
                <a:spcPts val="0"/>
              </a:spcBef>
              <a:buNone/>
            </a:pPr>
            <a:r>
              <a:rPr lang="hu-HU" dirty="0"/>
              <a:t>&lt;</a:t>
            </a:r>
            <a:r>
              <a:rPr lang="hu-HU" dirty="0" err="1"/>
              <a:t>foaf</a:t>
            </a:r>
            <a:r>
              <a:rPr lang="hu-HU" dirty="0"/>
              <a:t>:</a:t>
            </a:r>
            <a:r>
              <a:rPr lang="hu-HU" dirty="0" err="1"/>
              <a:t>openid</a:t>
            </a:r>
            <a:r>
              <a:rPr lang="hu-HU" dirty="0"/>
              <a:t> </a:t>
            </a:r>
            <a:r>
              <a:rPr lang="hu-HU" dirty="0" err="1"/>
              <a:t>rdf</a:t>
            </a:r>
            <a:r>
              <a:rPr lang="hu-HU" dirty="0"/>
              <a:t>:</a:t>
            </a:r>
            <a:r>
              <a:rPr lang="hu-HU" dirty="0" err="1"/>
              <a:t>resource</a:t>
            </a:r>
            <a:r>
              <a:rPr lang="hu-HU" dirty="0"/>
              <a:t>="http://danbri.org/" /&gt;  </a:t>
            </a:r>
          </a:p>
          <a:p>
            <a:pPr marL="542925" indent="0">
              <a:spcBef>
                <a:spcPts val="0"/>
              </a:spcBef>
              <a:buNone/>
            </a:pPr>
            <a:r>
              <a:rPr lang="hu-HU" dirty="0"/>
              <a:t>&lt;</a:t>
            </a:r>
            <a:r>
              <a:rPr lang="hu-HU" dirty="0" err="1"/>
              <a:t>foaf</a:t>
            </a:r>
            <a:r>
              <a:rPr lang="hu-HU" dirty="0"/>
              <a:t>:</a:t>
            </a:r>
            <a:r>
              <a:rPr lang="hu-HU" dirty="0" err="1"/>
              <a:t>img</a:t>
            </a:r>
            <a:r>
              <a:rPr lang="hu-HU" dirty="0"/>
              <a:t> </a:t>
            </a:r>
            <a:r>
              <a:rPr lang="hu-HU" dirty="0" err="1"/>
              <a:t>rdf</a:t>
            </a:r>
            <a:r>
              <a:rPr lang="hu-HU" dirty="0"/>
              <a:t>:</a:t>
            </a:r>
            <a:r>
              <a:rPr lang="hu-HU" dirty="0" err="1"/>
              <a:t>resource</a:t>
            </a:r>
            <a:r>
              <a:rPr lang="hu-HU" dirty="0"/>
              <a:t>="/</a:t>
            </a:r>
            <a:r>
              <a:rPr lang="hu-HU" dirty="0" err="1"/>
              <a:t>images</a:t>
            </a:r>
            <a:r>
              <a:rPr lang="hu-HU" dirty="0"/>
              <a:t>/</a:t>
            </a:r>
            <a:r>
              <a:rPr lang="hu-HU" dirty="0" err="1"/>
              <a:t>me.jpg</a:t>
            </a:r>
            <a:r>
              <a:rPr lang="hu-HU" dirty="0"/>
              <a:t>" /&gt;</a:t>
            </a:r>
          </a:p>
          <a:p>
            <a:pPr marL="542925" indent="-542925">
              <a:spcBef>
                <a:spcPts val="0"/>
              </a:spcBef>
              <a:buNone/>
            </a:pPr>
            <a:r>
              <a:rPr lang="hu-HU" dirty="0"/>
              <a:t>&lt;/</a:t>
            </a:r>
            <a:r>
              <a:rPr lang="hu-HU" dirty="0" err="1"/>
              <a:t>foaf</a:t>
            </a:r>
            <a:r>
              <a:rPr lang="hu-HU" dirty="0"/>
              <a:t>:</a:t>
            </a:r>
            <a:r>
              <a:rPr lang="hu-HU" dirty="0" err="1"/>
              <a:t>Person</a:t>
            </a:r>
            <a:r>
              <a:rPr lang="hu-HU" dirty="0"/>
              <a:t>&gt;</a:t>
            </a:r>
          </a:p>
          <a:p>
            <a:endParaRPr lang="hu-HU" dirty="0"/>
          </a:p>
        </p:txBody>
      </p:sp>
      <p:sp>
        <p:nvSpPr>
          <p:cNvPr id="5" name="Jobbra nyíl 4">
            <a:hlinkClick r:id="rId9" action="ppaction://hlinksldjump"/>
          </p:cNvPr>
          <p:cNvSpPr/>
          <p:nvPr/>
        </p:nvSpPr>
        <p:spPr>
          <a:xfrm>
            <a:off x="11743361" y="6537107"/>
            <a:ext cx="339048" cy="3208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863863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C9DD7A5-A8E5-48DE-ABBF-CAAC948587EE}"/>
              </a:ext>
            </a:extLst>
          </p:cNvPr>
          <p:cNvSpPr>
            <a:spLocks noGrp="1"/>
          </p:cNvSpPr>
          <p:nvPr>
            <p:ph type="title"/>
          </p:nvPr>
        </p:nvSpPr>
        <p:spPr>
          <a:xfrm>
            <a:off x="1519311" y="624110"/>
            <a:ext cx="9985301" cy="1280890"/>
          </a:xfrm>
        </p:spPr>
        <p:txBody>
          <a:bodyPr>
            <a:normAutofit fontScale="90000"/>
          </a:bodyPr>
          <a:lstStyle/>
          <a:p>
            <a:r>
              <a:rPr lang="hu-HU" dirty="0"/>
              <a:t>Az AACR2 revíziójától az RDA-</a:t>
            </a:r>
            <a:r>
              <a:rPr lang="hu-HU" dirty="0" err="1"/>
              <a:t>ig</a:t>
            </a:r>
            <a:br>
              <a:rPr lang="hu-HU" dirty="0"/>
            </a:br>
            <a:r>
              <a:rPr lang="hu-HU" dirty="0"/>
              <a:t>a könyvtári kezdeményezés és az informatika találkozása</a:t>
            </a:r>
          </a:p>
        </p:txBody>
      </p:sp>
      <p:sp>
        <p:nvSpPr>
          <p:cNvPr id="3" name="Tartalom helye 2">
            <a:extLst>
              <a:ext uri="{FF2B5EF4-FFF2-40B4-BE49-F238E27FC236}">
                <a16:creationId xmlns:a16="http://schemas.microsoft.com/office/drawing/2014/main" id="{5F666548-C78D-40CA-AA8D-D074A01608EC}"/>
              </a:ext>
            </a:extLst>
          </p:cNvPr>
          <p:cNvSpPr>
            <a:spLocks noGrp="1"/>
          </p:cNvSpPr>
          <p:nvPr>
            <p:ph idx="1"/>
          </p:nvPr>
        </p:nvSpPr>
        <p:spPr>
          <a:xfrm>
            <a:off x="1519311" y="2330547"/>
            <a:ext cx="9985301" cy="3777622"/>
          </a:xfrm>
        </p:spPr>
        <p:txBody>
          <a:bodyPr/>
          <a:lstStyle/>
          <a:p>
            <a:r>
              <a:rPr lang="hu-HU" dirty="0"/>
              <a:t>AACR2 revíziója, kezdődik 2002-ben </a:t>
            </a:r>
            <a:r>
              <a:rPr lang="hu-HU" dirty="0">
                <a:sym typeface="Wingdings" panose="05000000000000000000" pitchFamily="2" charset="2"/>
              </a:rPr>
              <a:t> FRBR entitás – kapcsolat modell alkalmazása</a:t>
            </a:r>
          </a:p>
          <a:p>
            <a:r>
              <a:rPr lang="hu-HU" dirty="0">
                <a:sym typeface="Wingdings" panose="05000000000000000000" pitchFamily="2" charset="2"/>
              </a:rPr>
              <a:t>2006:  Tim </a:t>
            </a:r>
            <a:r>
              <a:rPr lang="hu-HU" dirty="0" err="1">
                <a:sym typeface="Wingdings" panose="05000000000000000000" pitchFamily="2" charset="2"/>
              </a:rPr>
              <a:t>Barners</a:t>
            </a:r>
            <a:r>
              <a:rPr lang="hu-HU" dirty="0">
                <a:sym typeface="Wingdings" panose="05000000000000000000" pitchFamily="2" charset="2"/>
              </a:rPr>
              <a:t>-Lee szemantikus web ötlete, a linkelt adat</a:t>
            </a:r>
          </a:p>
          <a:p>
            <a:r>
              <a:rPr lang="hu-HU" b="1" dirty="0">
                <a:sym typeface="Wingdings" panose="05000000000000000000" pitchFamily="2" charset="2"/>
              </a:rPr>
              <a:t>2007:</a:t>
            </a:r>
            <a:r>
              <a:rPr lang="hu-HU" dirty="0">
                <a:sym typeface="Wingdings" panose="05000000000000000000" pitchFamily="2" charset="2"/>
              </a:rPr>
              <a:t> felvetődik a szemantikus web szabványainak alkalmazása a bibliográfiai adatokra (B. </a:t>
            </a:r>
            <a:r>
              <a:rPr lang="hu-HU" dirty="0" err="1">
                <a:sym typeface="Wingdings" panose="05000000000000000000" pitchFamily="2" charset="2"/>
              </a:rPr>
              <a:t>Tillett</a:t>
            </a:r>
            <a:r>
              <a:rPr lang="hu-HU" dirty="0">
                <a:sym typeface="Wingdings" panose="05000000000000000000" pitchFamily="2" charset="2"/>
              </a:rPr>
              <a:t>)</a:t>
            </a:r>
          </a:p>
          <a:p>
            <a:r>
              <a:rPr lang="hu-HU" dirty="0">
                <a:sym typeface="Wingdings" panose="05000000000000000000" pitchFamily="2" charset="2"/>
              </a:rPr>
              <a:t>RDA alapjai: FRBR (1998) és FRAD (2009)</a:t>
            </a:r>
          </a:p>
          <a:p>
            <a:r>
              <a:rPr lang="hu-HU" dirty="0">
                <a:sym typeface="Wingdings" panose="05000000000000000000" pitchFamily="2" charset="2"/>
              </a:rPr>
              <a:t>2009-2015: kidolgozzák a kezdeti RDA elemek kontrollált szótárát és közzéteszik a weben (OMR) </a:t>
            </a:r>
          </a:p>
          <a:p>
            <a:endParaRPr lang="hu-HU" dirty="0">
              <a:sym typeface="Wingdings" panose="05000000000000000000" pitchFamily="2" charset="2"/>
            </a:endParaRPr>
          </a:p>
          <a:p>
            <a:endParaRPr lang="hu-HU" dirty="0">
              <a:sym typeface="Wingdings" panose="05000000000000000000" pitchFamily="2" charset="2"/>
            </a:endParaRPr>
          </a:p>
          <a:p>
            <a:r>
              <a:rPr lang="hu-HU" dirty="0">
                <a:sym typeface="Wingdings" panose="05000000000000000000" pitchFamily="2" charset="2"/>
              </a:rPr>
              <a:t>2011: közzéteszik a konszolidált ISBD-t FRBR szerint</a:t>
            </a:r>
          </a:p>
          <a:p>
            <a:endParaRPr lang="hu-HU" dirty="0"/>
          </a:p>
          <a:p>
            <a:endParaRPr lang="hu-HU" dirty="0"/>
          </a:p>
        </p:txBody>
      </p:sp>
      <p:pic>
        <p:nvPicPr>
          <p:cNvPr id="5" name="Kép 4">
            <a:hlinkClick r:id="rId2"/>
            <a:extLst>
              <a:ext uri="{FF2B5EF4-FFF2-40B4-BE49-F238E27FC236}">
                <a16:creationId xmlns:a16="http://schemas.microsoft.com/office/drawing/2014/main" id="{8A00F56F-8D6E-4C51-B0D2-20A7BEC7E90A}"/>
              </a:ext>
            </a:extLst>
          </p:cNvPr>
          <p:cNvPicPr>
            <a:picLocks noChangeAspect="1"/>
          </p:cNvPicPr>
          <p:nvPr/>
        </p:nvPicPr>
        <p:blipFill>
          <a:blip r:embed="rId3"/>
          <a:stretch>
            <a:fillRect/>
          </a:stretch>
        </p:blipFill>
        <p:spPr>
          <a:xfrm>
            <a:off x="3685442" y="4708795"/>
            <a:ext cx="4707621" cy="9481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18957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11849" y="576485"/>
            <a:ext cx="8911687" cy="1280890"/>
          </a:xfrm>
        </p:spPr>
        <p:txBody>
          <a:bodyPr/>
          <a:lstStyle/>
          <a:p>
            <a:r>
              <a:rPr lang="hu-HU"/>
              <a:t>Jókai Mór névvariációi </a:t>
            </a:r>
            <a:br>
              <a:rPr lang="hu-HU"/>
            </a:br>
            <a:endParaRPr lang="hu-HU"/>
          </a:p>
        </p:txBody>
      </p:sp>
      <p:sp>
        <p:nvSpPr>
          <p:cNvPr id="3" name="Tartalom helye 2"/>
          <p:cNvSpPr>
            <a:spLocks noGrp="1"/>
          </p:cNvSpPr>
          <p:nvPr>
            <p:ph sz="half" idx="1"/>
          </p:nvPr>
        </p:nvSpPr>
        <p:spPr>
          <a:xfrm>
            <a:off x="866775" y="1381125"/>
            <a:ext cx="5200650" cy="3777622"/>
          </a:xfrm>
        </p:spPr>
        <p:txBody>
          <a:bodyPr/>
          <a:lstStyle/>
          <a:p>
            <a:r>
              <a:rPr lang="hu-HU" dirty="0"/>
              <a:t>Belépési pont az OSZK saját névteréből HTML azonosítóval, </a:t>
            </a:r>
            <a:r>
              <a:rPr lang="hu-HU" dirty="0" err="1"/>
              <a:t>xml</a:t>
            </a:r>
            <a:r>
              <a:rPr lang="hu-HU"/>
              <a:t> szintaxissal: http://nektar.oszk.hu/auth/33589</a:t>
            </a:r>
          </a:p>
        </p:txBody>
      </p:sp>
      <p:sp>
        <p:nvSpPr>
          <p:cNvPr id="4" name="Tartalom helye 3"/>
          <p:cNvSpPr>
            <a:spLocks noGrp="1"/>
          </p:cNvSpPr>
          <p:nvPr>
            <p:ph sz="half" idx="2"/>
          </p:nvPr>
        </p:nvSpPr>
        <p:spPr>
          <a:xfrm>
            <a:off x="6914521" y="754622"/>
            <a:ext cx="5115553" cy="3777622"/>
          </a:xfrm>
        </p:spPr>
        <p:txBody>
          <a:bodyPr/>
          <a:lstStyle/>
          <a:p>
            <a:r>
              <a:rPr lang="hu-HU"/>
              <a:t>RDF (részlet)</a:t>
            </a:r>
          </a:p>
        </p:txBody>
      </p:sp>
      <p:pic>
        <p:nvPicPr>
          <p:cNvPr id="5" name="Kép 4"/>
          <p:cNvPicPr/>
          <p:nvPr/>
        </p:nvPicPr>
        <p:blipFill>
          <a:blip r:embed="rId2" cstate="print">
            <a:extLst>
              <a:ext uri="{28A0092B-C50C-407E-A947-70E740481C1C}">
                <a14:useLocalDpi xmlns:a14="http://schemas.microsoft.com/office/drawing/2010/main" val="0"/>
              </a:ext>
            </a:extLst>
          </a:blip>
          <a:stretch>
            <a:fillRect/>
          </a:stretch>
        </p:blipFill>
        <p:spPr>
          <a:xfrm>
            <a:off x="1195387" y="2314575"/>
            <a:ext cx="4943476" cy="4543425"/>
          </a:xfrm>
          <a:prstGeom prst="rect">
            <a:avLst/>
          </a:prstGeom>
        </p:spPr>
      </p:pic>
      <p:pic>
        <p:nvPicPr>
          <p:cNvPr id="6" name="Kép 5"/>
          <p:cNvPicPr/>
          <p:nvPr/>
        </p:nvPicPr>
        <p:blipFill>
          <a:blip r:embed="rId3" cstate="print">
            <a:extLst>
              <a:ext uri="{28A0092B-C50C-407E-A947-70E740481C1C}">
                <a14:useLocalDpi xmlns:a14="http://schemas.microsoft.com/office/drawing/2010/main" val="0"/>
              </a:ext>
            </a:extLst>
          </a:blip>
          <a:stretch>
            <a:fillRect/>
          </a:stretch>
        </p:blipFill>
        <p:spPr>
          <a:xfrm>
            <a:off x="7004090" y="1152525"/>
            <a:ext cx="4883109" cy="6278954"/>
          </a:xfrm>
          <a:prstGeom prst="rect">
            <a:avLst/>
          </a:prstGeom>
        </p:spPr>
      </p:pic>
      <p:sp>
        <p:nvSpPr>
          <p:cNvPr id="7" name="Szövegdoboz 6"/>
          <p:cNvSpPr txBox="1"/>
          <p:nvPr/>
        </p:nvSpPr>
        <p:spPr>
          <a:xfrm>
            <a:off x="1212352" y="2547991"/>
            <a:ext cx="2979504" cy="230832"/>
          </a:xfrm>
          <a:prstGeom prst="rect">
            <a:avLst/>
          </a:prstGeom>
          <a:solidFill>
            <a:schemeClr val="bg1"/>
          </a:solidFill>
        </p:spPr>
        <p:txBody>
          <a:bodyPr wrap="square" rtlCol="0">
            <a:spAutoFit/>
          </a:bodyPr>
          <a:lstStyle/>
          <a:p>
            <a:r>
              <a:rPr lang="hu-HU" sz="900" b="1" dirty="0"/>
              <a:t>http://www.w3.org/1999/02/22-rdf-syntax-ns#</a:t>
            </a:r>
            <a:r>
              <a:rPr lang="hu-HU" sz="900" b="1" dirty="0" err="1"/>
              <a:t>type</a:t>
            </a:r>
            <a:endParaRPr lang="hu-HU" sz="900" b="1" dirty="0"/>
          </a:p>
        </p:txBody>
      </p:sp>
      <p:sp>
        <p:nvSpPr>
          <p:cNvPr id="8" name="Szövegdoboz 7"/>
          <p:cNvSpPr txBox="1"/>
          <p:nvPr/>
        </p:nvSpPr>
        <p:spPr>
          <a:xfrm>
            <a:off x="4253501" y="2547991"/>
            <a:ext cx="1864800" cy="230832"/>
          </a:xfrm>
          <a:prstGeom prst="rect">
            <a:avLst/>
          </a:prstGeom>
          <a:solidFill>
            <a:schemeClr val="bg1"/>
          </a:solidFill>
        </p:spPr>
        <p:txBody>
          <a:bodyPr wrap="square" rtlCol="0">
            <a:spAutoFit/>
          </a:bodyPr>
          <a:lstStyle/>
          <a:p>
            <a:r>
              <a:rPr lang="hu-HU" sz="900" b="1" dirty="0"/>
              <a:t>http://xmlns.com/foaf/spec/</a:t>
            </a:r>
          </a:p>
        </p:txBody>
      </p:sp>
      <p:sp>
        <p:nvSpPr>
          <p:cNvPr id="9" name="Balra nyíl 8">
            <a:hlinkClick r:id="rId4" action="ppaction://hlinksldjump"/>
          </p:cNvPr>
          <p:cNvSpPr/>
          <p:nvPr/>
        </p:nvSpPr>
        <p:spPr>
          <a:xfrm>
            <a:off x="11702265" y="6452171"/>
            <a:ext cx="297951" cy="2465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2411348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68250" y="274789"/>
            <a:ext cx="8911687" cy="1280890"/>
          </a:xfrm>
        </p:spPr>
        <p:txBody>
          <a:bodyPr/>
          <a:lstStyle/>
          <a:p>
            <a:r>
              <a:rPr lang="hu-HU" dirty="0"/>
              <a:t>Osztályok és tulajdonságok a szervezeti ontológiában</a:t>
            </a:r>
          </a:p>
        </p:txBody>
      </p:sp>
      <p:pic>
        <p:nvPicPr>
          <p:cNvPr id="4" name="Tartalom helye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3193" y="1496602"/>
            <a:ext cx="3928620" cy="5284342"/>
          </a:xfrm>
        </p:spPr>
      </p:pic>
      <p:pic>
        <p:nvPicPr>
          <p:cNvPr id="5" name="Kép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0888" y="1569164"/>
            <a:ext cx="853332" cy="619232"/>
          </a:xfrm>
          <a:prstGeom prst="rect">
            <a:avLst/>
          </a:prstGeom>
        </p:spPr>
      </p:pic>
      <p:pic>
        <p:nvPicPr>
          <p:cNvPr id="7" name="Kép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5615" y="1569164"/>
            <a:ext cx="11841228" cy="4813443"/>
          </a:xfrm>
          <a:prstGeom prst="rect">
            <a:avLst/>
          </a:prstGeom>
        </p:spPr>
      </p:pic>
      <p:sp>
        <p:nvSpPr>
          <p:cNvPr id="8" name="Balra nyíl 7">
            <a:hlinkClick r:id="rId6" action="ppaction://hlinksldjump"/>
          </p:cNvPr>
          <p:cNvSpPr/>
          <p:nvPr/>
        </p:nvSpPr>
        <p:spPr>
          <a:xfrm>
            <a:off x="11214242" y="6382607"/>
            <a:ext cx="373295" cy="3236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6005195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SKOS</a:t>
            </a:r>
            <a:br>
              <a:rPr lang="hu-HU" dirty="0"/>
            </a:br>
            <a:r>
              <a:rPr lang="hu-HU" sz="2000" dirty="0" err="1"/>
              <a:t>Simple</a:t>
            </a:r>
            <a:r>
              <a:rPr lang="hu-HU" sz="2000" dirty="0"/>
              <a:t> </a:t>
            </a:r>
            <a:r>
              <a:rPr lang="hu-HU" sz="2000" dirty="0" err="1"/>
              <a:t>Knowledge</a:t>
            </a:r>
            <a:r>
              <a:rPr lang="hu-HU" sz="2000" dirty="0"/>
              <a:t> Organization Systems</a:t>
            </a:r>
            <a:endParaRPr lang="hu-HU" dirty="0"/>
          </a:p>
        </p:txBody>
      </p:sp>
      <p:sp>
        <p:nvSpPr>
          <p:cNvPr id="3" name="Tartalom helye 2"/>
          <p:cNvSpPr>
            <a:spLocks noGrp="1"/>
          </p:cNvSpPr>
          <p:nvPr>
            <p:ph sz="half" idx="1"/>
          </p:nvPr>
        </p:nvSpPr>
        <p:spPr>
          <a:xfrm>
            <a:off x="2589211" y="2133600"/>
            <a:ext cx="8319793" cy="3777622"/>
          </a:xfrm>
        </p:spPr>
        <p:txBody>
          <a:bodyPr>
            <a:normAutofit/>
          </a:bodyPr>
          <a:lstStyle/>
          <a:p>
            <a:pPr marL="0" indent="0">
              <a:buNone/>
            </a:pPr>
            <a:r>
              <a:rPr lang="hu-HU" sz="2400" dirty="0"/>
              <a:t>Tudásszervezési rendszer.</a:t>
            </a:r>
          </a:p>
          <a:p>
            <a:pPr marL="0" indent="0">
              <a:buNone/>
            </a:pPr>
            <a:r>
              <a:rPr lang="hu-HU" sz="2400" dirty="0"/>
              <a:t>Egyesíti a könyvtári osztályozást és a szemantikus web-technológiákat. Összeköti például a tezauruszokat a linkelt adatokat tartalmazó digitális könyvtárakkal, </a:t>
            </a:r>
            <a:r>
              <a:rPr lang="hu-HU" sz="2400" dirty="0" err="1"/>
              <a:t>repozitóriumokkal</a:t>
            </a:r>
            <a:r>
              <a:rPr lang="hu-HU" sz="2400" dirty="0"/>
              <a:t>.  </a:t>
            </a:r>
          </a:p>
          <a:p>
            <a:pPr marL="0" indent="0">
              <a:buNone/>
            </a:pPr>
            <a:r>
              <a:rPr lang="hu-HU" sz="2400" dirty="0"/>
              <a:t>Például a LOC </a:t>
            </a:r>
            <a:r>
              <a:rPr lang="hu-HU" sz="2400" dirty="0" err="1"/>
              <a:t>tárgyszórendszere</a:t>
            </a:r>
            <a:r>
              <a:rPr lang="hu-HU" sz="2400" dirty="0"/>
              <a:t> (LCSH) SKOS formátumban linkelt adatforrásként is felhasználható. </a:t>
            </a:r>
          </a:p>
          <a:p>
            <a:pPr marL="0" indent="0">
              <a:buNone/>
            </a:pPr>
            <a:endParaRPr lang="hu-HU" sz="2400" dirty="0"/>
          </a:p>
        </p:txBody>
      </p:sp>
      <p:sp>
        <p:nvSpPr>
          <p:cNvPr id="4" name="Jobbra nyíl 3">
            <a:hlinkClick r:id="rId2" action="ppaction://hlinksldjump"/>
          </p:cNvPr>
          <p:cNvSpPr/>
          <p:nvPr/>
        </p:nvSpPr>
        <p:spPr>
          <a:xfrm>
            <a:off x="11414589" y="6339155"/>
            <a:ext cx="349321" cy="308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Balra nyíl 4">
            <a:hlinkClick r:id="rId3" action="ppaction://hlinksldjump"/>
          </p:cNvPr>
          <p:cNvSpPr/>
          <p:nvPr/>
        </p:nvSpPr>
        <p:spPr>
          <a:xfrm>
            <a:off x="10931703" y="6349430"/>
            <a:ext cx="339047" cy="3082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407361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 Balaton név relációinak ábrázolása</a:t>
            </a:r>
          </a:p>
        </p:txBody>
      </p:sp>
      <p:sp>
        <p:nvSpPr>
          <p:cNvPr id="3" name="Tartalom helye 2"/>
          <p:cNvSpPr>
            <a:spLocks noGrp="1"/>
          </p:cNvSpPr>
          <p:nvPr>
            <p:ph sz="half" idx="1"/>
          </p:nvPr>
        </p:nvSpPr>
        <p:spPr>
          <a:xfrm>
            <a:off x="738641" y="1632857"/>
            <a:ext cx="3328534" cy="3777622"/>
          </a:xfrm>
        </p:spPr>
        <p:txBody>
          <a:bodyPr/>
          <a:lstStyle/>
          <a:p>
            <a:r>
              <a:rPr lang="hu-HU" dirty="0"/>
              <a:t>A </a:t>
            </a:r>
            <a:r>
              <a:rPr lang="hu-HU" i="1" dirty="0" err="1"/>
              <a:t>Getty</a:t>
            </a:r>
            <a:r>
              <a:rPr lang="hu-HU" dirty="0"/>
              <a:t> földrajzi nevek tezauruszában</a:t>
            </a:r>
          </a:p>
          <a:p>
            <a:pPr marL="358775" indent="0">
              <a:buNone/>
            </a:pPr>
            <a:r>
              <a:rPr lang="hu-HU" u="sng" dirty="0">
                <a:hlinkClick r:id="rId2"/>
              </a:rPr>
              <a:t>http://www.getty.edu/research/tools/vocabularies/tgn/index.html</a:t>
            </a:r>
            <a:endParaRPr lang="hu-HU" dirty="0"/>
          </a:p>
        </p:txBody>
      </p:sp>
      <p:sp>
        <p:nvSpPr>
          <p:cNvPr id="4" name="Tartalom helye 3"/>
          <p:cNvSpPr>
            <a:spLocks noGrp="1"/>
          </p:cNvSpPr>
          <p:nvPr>
            <p:ph sz="half" idx="2"/>
          </p:nvPr>
        </p:nvSpPr>
        <p:spPr>
          <a:xfrm>
            <a:off x="4058383" y="1362075"/>
            <a:ext cx="2399567" cy="5362575"/>
          </a:xfrm>
        </p:spPr>
        <p:txBody>
          <a:bodyPr/>
          <a:lstStyle/>
          <a:p>
            <a:r>
              <a:rPr lang="hu-HU"/>
              <a:t>A Köztauruszban </a:t>
            </a:r>
            <a:r>
              <a:rPr lang="hu-HU" u="sng">
                <a:hlinkClick r:id="rId3"/>
              </a:rPr>
              <a:t>http://nektar.oszk.hu/auth/Balaton</a:t>
            </a:r>
            <a:endParaRPr lang="hu-HU" u="sng"/>
          </a:p>
          <a:p>
            <a:pPr>
              <a:buNone/>
            </a:pPr>
            <a:endParaRPr lang="hu-HU" u="sng"/>
          </a:p>
          <a:p>
            <a:pPr marL="0" indent="358775">
              <a:buNone/>
            </a:pPr>
            <a:endParaRPr lang="hu-HU" dirty="0"/>
          </a:p>
        </p:txBody>
      </p:sp>
      <p:pic>
        <p:nvPicPr>
          <p:cNvPr id="5" name="Kép 4" descr="Balaton RDF-ben.jpg"/>
          <p:cNvPicPr>
            <a:picLocks noChangeAspect="1"/>
          </p:cNvPicPr>
          <p:nvPr/>
        </p:nvPicPr>
        <p:blipFill>
          <a:blip r:embed="rId4"/>
          <a:stretch>
            <a:fillRect/>
          </a:stretch>
        </p:blipFill>
        <p:spPr>
          <a:xfrm>
            <a:off x="6734175" y="1976437"/>
            <a:ext cx="5334000" cy="4033838"/>
          </a:xfrm>
          <a:prstGeom prst="rect">
            <a:avLst/>
          </a:prstGeom>
          <a:ln>
            <a:noFill/>
          </a:ln>
          <a:effectLst>
            <a:outerShdw blurRad="292100" dist="139700" dir="2700000" algn="tl" rotWithShape="0">
              <a:srgbClr val="333333">
                <a:alpha val="65000"/>
              </a:srgbClr>
            </a:outerShdw>
          </a:effectLst>
        </p:spPr>
      </p:pic>
      <p:pic>
        <p:nvPicPr>
          <p:cNvPr id="6" name="Kép 5" descr="Balaton geotezaurusz.jpg"/>
          <p:cNvPicPr>
            <a:picLocks noChangeAspect="1"/>
          </p:cNvPicPr>
          <p:nvPr/>
        </p:nvPicPr>
        <p:blipFill>
          <a:blip r:embed="rId5"/>
          <a:stretch>
            <a:fillRect/>
          </a:stretch>
        </p:blipFill>
        <p:spPr>
          <a:xfrm>
            <a:off x="4429125" y="2828925"/>
            <a:ext cx="2019300" cy="3143250"/>
          </a:xfrm>
          <a:prstGeom prst="rect">
            <a:avLst/>
          </a:prstGeom>
          <a:ln>
            <a:noFill/>
          </a:ln>
          <a:effectLst>
            <a:outerShdw blurRad="292100" dist="139700" dir="2700000" algn="tl" rotWithShape="0">
              <a:srgbClr val="333333">
                <a:alpha val="65000"/>
              </a:srgbClr>
            </a:outerShdw>
          </a:effectLst>
        </p:spPr>
      </p:pic>
      <p:sp>
        <p:nvSpPr>
          <p:cNvPr id="8" name="Tartalom helye 3"/>
          <p:cNvSpPr txBox="1">
            <a:spLocks/>
          </p:cNvSpPr>
          <p:nvPr/>
        </p:nvSpPr>
        <p:spPr>
          <a:xfrm>
            <a:off x="6734908" y="1343025"/>
            <a:ext cx="2399567" cy="5362575"/>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ts val="1000"/>
              </a:spcBef>
              <a:spcAft>
                <a:spcPts val="0"/>
              </a:spcAft>
              <a:buClr>
                <a:schemeClr val="accent1"/>
              </a:buClr>
              <a:buSzTx/>
              <a:buFont typeface="Wingdings 3" charset="2"/>
              <a:buChar char=""/>
              <a:tabLst/>
              <a:defRPr/>
            </a:pPr>
            <a:r>
              <a:rPr kumimoji="0" lang="hu-HU" sz="1800" b="0" i="0" u="none" strike="noStrike" kern="1200" cap="none" spc="0" normalizeH="0" baseline="0" noProof="0" dirty="0">
                <a:ln>
                  <a:noFill/>
                </a:ln>
                <a:solidFill>
                  <a:schemeClr val="tx1">
                    <a:lumMod val="75000"/>
                    <a:lumOff val="25000"/>
                  </a:schemeClr>
                </a:solidFill>
                <a:effectLst/>
                <a:uLnTx/>
                <a:uFillTx/>
                <a:latin typeface="+mn-lt"/>
                <a:ea typeface="+mn-ea"/>
                <a:cs typeface="+mn-cs"/>
              </a:rPr>
              <a:t>RDF keretben</a:t>
            </a:r>
          </a:p>
        </p:txBody>
      </p:sp>
      <p:sp>
        <p:nvSpPr>
          <p:cNvPr id="7" name="Balra nyíl 6">
            <a:hlinkClick r:id="rId6" action="ppaction://hlinksldjump"/>
          </p:cNvPr>
          <p:cNvSpPr/>
          <p:nvPr/>
        </p:nvSpPr>
        <p:spPr>
          <a:xfrm>
            <a:off x="11168009" y="6419635"/>
            <a:ext cx="256854" cy="2842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Jobbra nyíl 8">
            <a:hlinkClick r:id="rId7" action="ppaction://hlinksldjump"/>
          </p:cNvPr>
          <p:cNvSpPr/>
          <p:nvPr/>
        </p:nvSpPr>
        <p:spPr>
          <a:xfrm>
            <a:off x="11507056" y="6419635"/>
            <a:ext cx="226032" cy="2842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3675928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SKOS</a:t>
            </a:r>
          </a:p>
        </p:txBody>
      </p:sp>
      <p:sp>
        <p:nvSpPr>
          <p:cNvPr id="3" name="Tartalom helye 2"/>
          <p:cNvSpPr>
            <a:spLocks noGrp="1"/>
          </p:cNvSpPr>
          <p:nvPr>
            <p:ph sz="half" idx="1"/>
          </p:nvPr>
        </p:nvSpPr>
        <p:spPr>
          <a:xfrm>
            <a:off x="2091501" y="1905000"/>
            <a:ext cx="3407934" cy="3777622"/>
          </a:xfrm>
        </p:spPr>
        <p:txBody>
          <a:bodyPr/>
          <a:lstStyle/>
          <a:p>
            <a:pPr marL="0" lvl="0" indent="0">
              <a:buNone/>
            </a:pPr>
            <a:r>
              <a:rPr lang="hu-HU" dirty="0"/>
              <a:t>A </a:t>
            </a:r>
            <a:r>
              <a:rPr lang="hu-HU" i="1" dirty="0"/>
              <a:t>magyar irodalom </a:t>
            </a:r>
            <a:r>
              <a:rPr lang="hu-HU" dirty="0"/>
              <a:t>fogalom</a:t>
            </a:r>
            <a:r>
              <a:rPr lang="hu-HU" i="1" dirty="0"/>
              <a:t> </a:t>
            </a:r>
            <a:r>
              <a:rPr lang="hu-HU" dirty="0"/>
              <a:t>SKOS szisztéma szerint </a:t>
            </a:r>
          </a:p>
          <a:p>
            <a:pPr marL="0" lvl="0" indent="0">
              <a:buNone/>
            </a:pPr>
            <a:r>
              <a:rPr lang="hu-HU" dirty="0">
                <a:hlinkClick r:id="rId2"/>
              </a:rPr>
              <a:t>http://nektar.oszk.hu/data/auth/magyar/irodalom</a:t>
            </a:r>
            <a:endParaRPr lang="hu-HU" dirty="0"/>
          </a:p>
          <a:p>
            <a:pPr marL="0" lvl="0" indent="0">
              <a:buNone/>
            </a:pPr>
            <a:endParaRPr lang="hu-HU" dirty="0"/>
          </a:p>
          <a:p>
            <a:pPr marL="0" indent="0">
              <a:buNone/>
            </a:pPr>
            <a:endParaRPr lang="hu-HU" dirty="0"/>
          </a:p>
        </p:txBody>
      </p:sp>
      <p:pic>
        <p:nvPicPr>
          <p:cNvPr id="5" name="Tartalom helye 4"/>
          <p:cNvPicPr>
            <a:picLocks noGrp="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903089" y="716692"/>
            <a:ext cx="5885257" cy="5603085"/>
          </a:xfrm>
          <a:prstGeom prst="rect">
            <a:avLst/>
          </a:prstGeom>
        </p:spPr>
      </p:pic>
      <p:sp>
        <p:nvSpPr>
          <p:cNvPr id="4" name="Balra nyíl 3">
            <a:hlinkClick r:id="rId4" action="ppaction://hlinksldjump"/>
          </p:cNvPr>
          <p:cNvSpPr/>
          <p:nvPr/>
        </p:nvSpPr>
        <p:spPr>
          <a:xfrm>
            <a:off x="11383766" y="6457308"/>
            <a:ext cx="256854" cy="3184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Jobbra nyíl 5">
            <a:hlinkClick r:id="rId5" action="ppaction://hlinksldjump"/>
          </p:cNvPr>
          <p:cNvSpPr/>
          <p:nvPr/>
        </p:nvSpPr>
        <p:spPr>
          <a:xfrm>
            <a:off x="11750211" y="6457308"/>
            <a:ext cx="294526" cy="333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8" name="Egyenes összekötő nyíllal 7"/>
          <p:cNvCxnSpPr/>
          <p:nvPr/>
        </p:nvCxnSpPr>
        <p:spPr>
          <a:xfrm>
            <a:off x="5499435" y="2771775"/>
            <a:ext cx="40365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04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76447" y="1368390"/>
            <a:ext cx="2586496" cy="3437526"/>
          </a:xfrm>
        </p:spPr>
        <p:txBody>
          <a:bodyPr>
            <a:normAutofit fontScale="90000"/>
          </a:bodyPr>
          <a:lstStyle/>
          <a:p>
            <a:r>
              <a:rPr lang="hu-HU" dirty="0"/>
              <a:t>A SKOS specifikáció és a Linked Data alkalmazási területei</a:t>
            </a:r>
          </a:p>
        </p:txBody>
      </p:sp>
      <p:pic>
        <p:nvPicPr>
          <p:cNvPr id="5" name="Tartalom helye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3033570" y="0"/>
            <a:ext cx="9158430" cy="6857999"/>
          </a:xfrm>
          <a:prstGeom prst="rect">
            <a:avLst/>
          </a:prstGeom>
          <a:ln>
            <a:noFill/>
          </a:ln>
          <a:effectLst>
            <a:outerShdw blurRad="292100" dist="139700" dir="2700000" algn="tl" rotWithShape="0">
              <a:srgbClr val="333333">
                <a:alpha val="65000"/>
              </a:srgbClr>
            </a:outerShdw>
          </a:effectLst>
        </p:spPr>
      </p:pic>
      <p:sp>
        <p:nvSpPr>
          <p:cNvPr id="3" name="Balra nyíl 2">
            <a:hlinkClick r:id="rId3" action="ppaction://hlinksldjump"/>
          </p:cNvPr>
          <p:cNvSpPr/>
          <p:nvPr/>
        </p:nvSpPr>
        <p:spPr>
          <a:xfrm>
            <a:off x="11239933" y="6380251"/>
            <a:ext cx="369870" cy="34932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 name="Jobbra nyíl 3">
            <a:hlinkClick r:id="rId4" action="ppaction://hlinksldjump"/>
          </p:cNvPr>
          <p:cNvSpPr/>
          <p:nvPr/>
        </p:nvSpPr>
        <p:spPr>
          <a:xfrm>
            <a:off x="11702269" y="6380251"/>
            <a:ext cx="328768" cy="349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6584885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Tématérkép</a:t>
            </a:r>
          </a:p>
        </p:txBody>
      </p:sp>
      <p:sp>
        <p:nvSpPr>
          <p:cNvPr id="4" name="Tartalom helye 3"/>
          <p:cNvSpPr>
            <a:spLocks noGrp="1"/>
          </p:cNvSpPr>
          <p:nvPr>
            <p:ph sz="half" idx="2"/>
          </p:nvPr>
        </p:nvSpPr>
        <p:spPr>
          <a:xfrm>
            <a:off x="2265361" y="2558491"/>
            <a:ext cx="6488114" cy="3354060"/>
          </a:xfrm>
        </p:spPr>
        <p:txBody>
          <a:bodyPr/>
          <a:lstStyle/>
          <a:p>
            <a:r>
              <a:rPr lang="hu-HU"/>
              <a:t>A klasszikus magyar irodalom tématérképe a MEK-ben</a:t>
            </a:r>
          </a:p>
          <a:p>
            <a:pPr indent="19050">
              <a:buNone/>
            </a:pPr>
            <a:r>
              <a:rPr lang="hu-HU">
                <a:hlinkClick r:id="rId2"/>
              </a:rPr>
              <a:t>http://mekmester.oszk.hu:8080/itm/tmv/index.htm</a:t>
            </a:r>
            <a:endParaRPr lang="hu-HU"/>
          </a:p>
          <a:p>
            <a:pPr indent="19050">
              <a:buNone/>
            </a:pPr>
            <a:endParaRPr lang="hu-HU"/>
          </a:p>
        </p:txBody>
      </p:sp>
      <p:sp>
        <p:nvSpPr>
          <p:cNvPr id="5" name="Balra nyíl 4">
            <a:hlinkClick r:id="rId3" action="ppaction://hlinksldjump"/>
          </p:cNvPr>
          <p:cNvSpPr/>
          <p:nvPr/>
        </p:nvSpPr>
        <p:spPr>
          <a:xfrm>
            <a:off x="11239933" y="6380251"/>
            <a:ext cx="369870" cy="34932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9222416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Entitások harmadik csoportja, a tartalom kifejezése </a:t>
            </a:r>
          </a:p>
        </p:txBody>
      </p:sp>
      <p:sp>
        <p:nvSpPr>
          <p:cNvPr id="3" name="Tartalom helye 2"/>
          <p:cNvSpPr>
            <a:spLocks noGrp="1"/>
          </p:cNvSpPr>
          <p:nvPr>
            <p:ph idx="1"/>
          </p:nvPr>
        </p:nvSpPr>
        <p:spPr>
          <a:xfrm>
            <a:off x="2589212" y="2133600"/>
            <a:ext cx="7982896" cy="3777622"/>
          </a:xfrm>
        </p:spPr>
        <p:txBody>
          <a:bodyPr/>
          <a:lstStyle/>
          <a:p>
            <a:pPr marL="0" indent="0">
              <a:buNone/>
            </a:pPr>
            <a:r>
              <a:rPr lang="hu-HU" dirty="0"/>
              <a:t>Entitások harmadik csoportja a </a:t>
            </a:r>
            <a:r>
              <a:rPr lang="hu-HU" dirty="0" err="1"/>
              <a:t>WorldCat-ben</a:t>
            </a:r>
            <a:r>
              <a:rPr lang="hu-HU" dirty="0"/>
              <a:t> </a:t>
            </a:r>
          </a:p>
          <a:p>
            <a:pPr marL="0" indent="0">
              <a:buNone/>
            </a:pPr>
            <a:r>
              <a:rPr lang="hu-HU" dirty="0"/>
              <a:t>Példa: Edgar Allan Poe </a:t>
            </a:r>
            <a:r>
              <a:rPr lang="hu-HU" i="1" dirty="0"/>
              <a:t>The </a:t>
            </a:r>
            <a:r>
              <a:rPr lang="hu-HU" i="1" dirty="0" err="1"/>
              <a:t>raven</a:t>
            </a:r>
            <a:r>
              <a:rPr lang="hu-HU" i="1" dirty="0"/>
              <a:t> </a:t>
            </a:r>
            <a:r>
              <a:rPr lang="hu-HU" dirty="0"/>
              <a:t>című művének tárgyszavai linkelt adatként </a:t>
            </a: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692" y="184934"/>
            <a:ext cx="7993400" cy="6559469"/>
          </a:xfrm>
          <a:prstGeom prst="rect">
            <a:avLst/>
          </a:prstGeom>
        </p:spPr>
      </p:pic>
      <p:sp>
        <p:nvSpPr>
          <p:cNvPr id="5" name="Fánk 4"/>
          <p:cNvSpPr/>
          <p:nvPr/>
        </p:nvSpPr>
        <p:spPr>
          <a:xfrm>
            <a:off x="2455524" y="5003516"/>
            <a:ext cx="4428162" cy="1232898"/>
          </a:xfrm>
          <a:prstGeom prst="donut">
            <a:avLst>
              <a:gd name="adj" fmla="val 39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7" name="Szövegdoboz 6">
            <a:hlinkClick r:id="rId3"/>
          </p:cNvPr>
          <p:cNvSpPr txBox="1"/>
          <p:nvPr/>
        </p:nvSpPr>
        <p:spPr>
          <a:xfrm>
            <a:off x="7089168" y="4880225"/>
            <a:ext cx="3369923" cy="923330"/>
          </a:xfrm>
          <a:prstGeom prst="rect">
            <a:avLst/>
          </a:prstGeom>
          <a:noFill/>
        </p:spPr>
        <p:txBody>
          <a:bodyPr wrap="square" rtlCol="0">
            <a:spAutoFit/>
          </a:bodyPr>
          <a:lstStyle/>
          <a:p>
            <a:r>
              <a:rPr lang="hu-HU" dirty="0"/>
              <a:t>Kapcsolódás kontrollált szótárhoz (</a:t>
            </a:r>
            <a:r>
              <a:rPr lang="hu-HU" sz="1100" dirty="0"/>
              <a:t>LCSH= a Kongresszusi Könyvtár tárgyszórendszere</a:t>
            </a:r>
            <a:r>
              <a:rPr lang="hu-HU" dirty="0"/>
              <a:t>)</a:t>
            </a:r>
          </a:p>
        </p:txBody>
      </p:sp>
      <p:sp>
        <p:nvSpPr>
          <p:cNvPr id="8" name="Fánk 7"/>
          <p:cNvSpPr/>
          <p:nvPr/>
        </p:nvSpPr>
        <p:spPr>
          <a:xfrm>
            <a:off x="2465692" y="92467"/>
            <a:ext cx="1263722" cy="36987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9" name="Szövegdoboz 8">
            <a:hlinkClick r:id="rId4"/>
          </p:cNvPr>
          <p:cNvSpPr txBox="1"/>
          <p:nvPr/>
        </p:nvSpPr>
        <p:spPr>
          <a:xfrm>
            <a:off x="6010382" y="6143946"/>
            <a:ext cx="4335694" cy="646331"/>
          </a:xfrm>
          <a:prstGeom prst="rect">
            <a:avLst/>
          </a:prstGeom>
          <a:noFill/>
        </p:spPr>
        <p:txBody>
          <a:bodyPr wrap="square" rtlCol="0">
            <a:spAutoFit/>
          </a:bodyPr>
          <a:lstStyle/>
          <a:p>
            <a:r>
              <a:rPr lang="hu-HU" dirty="0"/>
              <a:t>A </a:t>
            </a:r>
            <a:r>
              <a:rPr lang="hu-HU" i="1" dirty="0" err="1"/>
              <a:t>poetry</a:t>
            </a:r>
            <a:r>
              <a:rPr lang="hu-HU" dirty="0"/>
              <a:t> </a:t>
            </a:r>
            <a:r>
              <a:rPr lang="hu-HU" dirty="0" err="1"/>
              <a:t>a</a:t>
            </a:r>
            <a:r>
              <a:rPr lang="hu-HU" dirty="0"/>
              <a:t> szemantikus web számára értelmezhető RDF keretrendszerben</a:t>
            </a:r>
          </a:p>
        </p:txBody>
      </p:sp>
      <p:cxnSp>
        <p:nvCxnSpPr>
          <p:cNvPr id="11" name="Egyenes összekötő nyíllal 10"/>
          <p:cNvCxnSpPr/>
          <p:nvPr/>
        </p:nvCxnSpPr>
        <p:spPr>
          <a:xfrm flipV="1">
            <a:off x="6349429" y="5229546"/>
            <a:ext cx="739739" cy="24658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Szövegdoboz 13"/>
          <p:cNvSpPr txBox="1"/>
          <p:nvPr/>
        </p:nvSpPr>
        <p:spPr>
          <a:xfrm>
            <a:off x="6349429" y="1366463"/>
            <a:ext cx="3893906" cy="369332"/>
          </a:xfrm>
          <a:prstGeom prst="rect">
            <a:avLst/>
          </a:prstGeom>
          <a:noFill/>
        </p:spPr>
        <p:txBody>
          <a:bodyPr wrap="square" rtlCol="0">
            <a:spAutoFit/>
          </a:bodyPr>
          <a:lstStyle/>
          <a:p>
            <a:endParaRPr lang="hu-HU" dirty="0"/>
          </a:p>
        </p:txBody>
      </p:sp>
      <p:cxnSp>
        <p:nvCxnSpPr>
          <p:cNvPr id="17" name="Egyenes összekötő nyíllal 16"/>
          <p:cNvCxnSpPr/>
          <p:nvPr/>
        </p:nvCxnSpPr>
        <p:spPr>
          <a:xfrm>
            <a:off x="6349429" y="5619965"/>
            <a:ext cx="534257" cy="523981"/>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0" name="Egyenes összekötő nyíllal 19"/>
          <p:cNvCxnSpPr/>
          <p:nvPr/>
        </p:nvCxnSpPr>
        <p:spPr>
          <a:xfrm>
            <a:off x="8075488" y="5803555"/>
            <a:ext cx="0" cy="432859"/>
          </a:xfrm>
          <a:prstGeom prst="straightConnector1">
            <a:avLst/>
          </a:prstGeom>
          <a:ln w="28575">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2" name="Kép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4698" y="4725513"/>
            <a:ext cx="448637" cy="582274"/>
          </a:xfrm>
          <a:prstGeom prst="rect">
            <a:avLst/>
          </a:prstGeom>
        </p:spPr>
      </p:pic>
      <p:pic>
        <p:nvPicPr>
          <p:cNvPr id="23" name="Kép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0105" y="5654140"/>
            <a:ext cx="448637" cy="582274"/>
          </a:xfrm>
          <a:prstGeom prst="rect">
            <a:avLst/>
          </a:prstGeom>
        </p:spPr>
      </p:pic>
      <p:sp>
        <p:nvSpPr>
          <p:cNvPr id="24" name="Szövegdoboz 23"/>
          <p:cNvSpPr txBox="1"/>
          <p:nvPr/>
        </p:nvSpPr>
        <p:spPr>
          <a:xfrm>
            <a:off x="924675" y="1551129"/>
            <a:ext cx="1046440" cy="4915982"/>
          </a:xfrm>
          <a:prstGeom prst="rect">
            <a:avLst/>
          </a:prstGeom>
          <a:solidFill>
            <a:schemeClr val="bg2"/>
          </a:solidFill>
        </p:spPr>
        <p:txBody>
          <a:bodyPr vert="vert270" wrap="square" rtlCol="0">
            <a:spAutoFit/>
          </a:bodyPr>
          <a:lstStyle/>
          <a:p>
            <a:r>
              <a:rPr lang="hu-HU" sz="2800" dirty="0"/>
              <a:t>Entitások harmadik csoportja</a:t>
            </a:r>
          </a:p>
        </p:txBody>
      </p:sp>
      <p:sp>
        <p:nvSpPr>
          <p:cNvPr id="25" name="Balra nyíl 24">
            <a:hlinkClick r:id="rId6" action="ppaction://hlinksldjump"/>
          </p:cNvPr>
          <p:cNvSpPr/>
          <p:nvPr/>
        </p:nvSpPr>
        <p:spPr>
          <a:xfrm>
            <a:off x="11537879" y="6467111"/>
            <a:ext cx="297950" cy="2772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54135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5DE6368-04E2-4FA1-A7B7-1BD75BE83669}"/>
              </a:ext>
            </a:extLst>
          </p:cNvPr>
          <p:cNvSpPr>
            <a:spLocks noGrp="1"/>
          </p:cNvSpPr>
          <p:nvPr>
            <p:ph type="title"/>
          </p:nvPr>
        </p:nvSpPr>
        <p:spPr>
          <a:xfrm>
            <a:off x="1811260" y="166910"/>
            <a:ext cx="8911687" cy="1280890"/>
          </a:xfrm>
        </p:spPr>
        <p:txBody>
          <a:bodyPr/>
          <a:lstStyle/>
          <a:p>
            <a:r>
              <a:rPr lang="hu-HU" dirty="0"/>
              <a:t>ISBD szótárak FRBR szerint (2011)</a:t>
            </a:r>
          </a:p>
        </p:txBody>
      </p:sp>
      <p:pic>
        <p:nvPicPr>
          <p:cNvPr id="5" name="Tartalom helye 4">
            <a:extLst>
              <a:ext uri="{FF2B5EF4-FFF2-40B4-BE49-F238E27FC236}">
                <a16:creationId xmlns:a16="http://schemas.microsoft.com/office/drawing/2014/main" id="{195FBE76-795B-4DCA-AB02-32C35267DAB3}"/>
              </a:ext>
            </a:extLst>
          </p:cNvPr>
          <p:cNvPicPr>
            <a:picLocks noGrp="1" noChangeAspect="1"/>
          </p:cNvPicPr>
          <p:nvPr>
            <p:ph idx="1"/>
          </p:nvPr>
        </p:nvPicPr>
        <p:blipFill>
          <a:blip r:embed="rId2"/>
          <a:stretch>
            <a:fillRect/>
          </a:stretch>
        </p:blipFill>
        <p:spPr>
          <a:xfrm>
            <a:off x="1637070" y="1015578"/>
            <a:ext cx="10510487" cy="5842422"/>
          </a:xfrm>
        </p:spPr>
      </p:pic>
    </p:spTree>
    <p:extLst>
      <p:ext uri="{BB962C8B-B14F-4D97-AF65-F5344CB8AC3E}">
        <p14:creationId xmlns:p14="http://schemas.microsoft.com/office/powerpoint/2010/main" val="3623771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0BCB155-48C4-4509-A732-B6C57D9ED90F}"/>
              </a:ext>
            </a:extLst>
          </p:cNvPr>
          <p:cNvSpPr>
            <a:spLocks noGrp="1"/>
          </p:cNvSpPr>
          <p:nvPr>
            <p:ph type="title"/>
          </p:nvPr>
        </p:nvSpPr>
        <p:spPr>
          <a:xfrm>
            <a:off x="1811260" y="402884"/>
            <a:ext cx="8911687" cy="1280890"/>
          </a:xfrm>
        </p:spPr>
        <p:txBody>
          <a:bodyPr>
            <a:normAutofit/>
          </a:bodyPr>
          <a:lstStyle/>
          <a:p>
            <a:r>
              <a:rPr lang="hu-HU" sz="3200" dirty="0"/>
              <a:t>Főcím deklaráció</a:t>
            </a:r>
          </a:p>
        </p:txBody>
      </p:sp>
      <p:pic>
        <p:nvPicPr>
          <p:cNvPr id="5" name="Tartalom helye 4">
            <a:extLst>
              <a:ext uri="{FF2B5EF4-FFF2-40B4-BE49-F238E27FC236}">
                <a16:creationId xmlns:a16="http://schemas.microsoft.com/office/drawing/2014/main" id="{9CD7FFF7-00D8-4181-8FD8-AEA407019A45}"/>
              </a:ext>
            </a:extLst>
          </p:cNvPr>
          <p:cNvPicPr>
            <a:picLocks noGrp="1" noChangeAspect="1"/>
          </p:cNvPicPr>
          <p:nvPr>
            <p:ph idx="1"/>
          </p:nvPr>
        </p:nvPicPr>
        <p:blipFill>
          <a:blip r:embed="rId2"/>
          <a:stretch>
            <a:fillRect/>
          </a:stretch>
        </p:blipFill>
        <p:spPr>
          <a:xfrm>
            <a:off x="72669" y="1903360"/>
            <a:ext cx="12119331" cy="3951339"/>
          </a:xfrm>
        </p:spPr>
      </p:pic>
    </p:spTree>
    <p:extLst>
      <p:ext uri="{BB962C8B-B14F-4D97-AF65-F5344CB8AC3E}">
        <p14:creationId xmlns:p14="http://schemas.microsoft.com/office/powerpoint/2010/main" val="3804732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1611086" y="624110"/>
            <a:ext cx="10276114" cy="1280889"/>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262626"/>
              </a:buClr>
              <a:buSzPct val="25000"/>
              <a:buFont typeface="Century Gothic"/>
              <a:buNone/>
            </a:pPr>
            <a:r>
              <a:rPr lang="hu-HU" sz="3200" b="0" i="0" u="none" strike="noStrike" cap="none" dirty="0">
                <a:solidFill>
                  <a:srgbClr val="262626"/>
                </a:solidFill>
                <a:latin typeface="Century Gothic"/>
                <a:ea typeface="Century Gothic"/>
                <a:cs typeface="Century Gothic"/>
                <a:sym typeface="Century Gothic"/>
              </a:rPr>
              <a:t>A gépi katalogizálás három nagy iskolája</a:t>
            </a:r>
          </a:p>
        </p:txBody>
      </p:sp>
      <p:sp>
        <p:nvSpPr>
          <p:cNvPr id="227" name="Shape 227"/>
          <p:cNvSpPr txBox="1">
            <a:spLocks noGrp="1"/>
          </p:cNvSpPr>
          <p:nvPr>
            <p:ph type="body" idx="1"/>
          </p:nvPr>
        </p:nvSpPr>
        <p:spPr>
          <a:xfrm>
            <a:off x="2589211" y="2133600"/>
            <a:ext cx="8915400" cy="3777622"/>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accent1"/>
              </a:buClr>
              <a:buSzPct val="100000"/>
              <a:buFont typeface="Noto Sans Symbols"/>
              <a:buChar char="•"/>
            </a:pPr>
            <a:r>
              <a:rPr lang="hu-HU" sz="2200" b="0" i="0" u="none" strike="noStrike" cap="none" dirty="0">
                <a:solidFill>
                  <a:srgbClr val="3F3F3F"/>
                </a:solidFill>
                <a:latin typeface="Century Gothic"/>
                <a:ea typeface="Century Gothic"/>
                <a:cs typeface="Century Gothic"/>
                <a:sym typeface="Century Gothic"/>
              </a:rPr>
              <a:t>USMARC (1966)→ ma MARC 21(1998)</a:t>
            </a:r>
          </a:p>
          <a:p>
            <a:pPr marL="342900" marR="0" lvl="0" indent="-342900" algn="l" rtl="0">
              <a:spcBef>
                <a:spcPts val="1000"/>
              </a:spcBef>
              <a:spcAft>
                <a:spcPts val="0"/>
              </a:spcAft>
              <a:buClr>
                <a:schemeClr val="accent1"/>
              </a:buClr>
              <a:buSzPct val="100000"/>
              <a:buFont typeface="Noto Sans Symbols"/>
              <a:buChar char="•"/>
            </a:pPr>
            <a:r>
              <a:rPr lang="hu-HU" sz="2200" b="0" i="0" u="none" strike="noStrike" cap="none" dirty="0">
                <a:solidFill>
                  <a:srgbClr val="3F3F3F"/>
                </a:solidFill>
                <a:latin typeface="Century Gothic"/>
                <a:ea typeface="Century Gothic"/>
                <a:cs typeface="Century Gothic"/>
                <a:sym typeface="Century Gothic"/>
              </a:rPr>
              <a:t>BNBMARC → ma UKMARC</a:t>
            </a:r>
          </a:p>
          <a:p>
            <a:pPr marL="342900" marR="0" lvl="0" indent="-342900" algn="l" rtl="0">
              <a:spcBef>
                <a:spcPts val="1000"/>
              </a:spcBef>
              <a:spcAft>
                <a:spcPts val="0"/>
              </a:spcAft>
              <a:buClr>
                <a:schemeClr val="accent1"/>
              </a:buClr>
              <a:buSzPct val="100000"/>
              <a:buFont typeface="Noto Sans Symbols"/>
              <a:buChar char="•"/>
            </a:pPr>
            <a:r>
              <a:rPr lang="hu-HU" sz="2200" b="0" i="0" u="none" strike="noStrike" cap="none" dirty="0">
                <a:solidFill>
                  <a:srgbClr val="3F3F3F"/>
                </a:solidFill>
                <a:latin typeface="Century Gothic"/>
                <a:ea typeface="Century Gothic"/>
                <a:cs typeface="Century Gothic"/>
                <a:sym typeface="Century Gothic"/>
              </a:rPr>
              <a:t>UNIMARC (1977) → nemzetközi adatcsere</a:t>
            </a:r>
          </a:p>
          <a:p>
            <a:pPr marL="342900" marR="0" lvl="0" indent="-342900" algn="l" rtl="0">
              <a:spcBef>
                <a:spcPts val="1000"/>
              </a:spcBef>
              <a:spcAft>
                <a:spcPts val="0"/>
              </a:spcAft>
              <a:buClr>
                <a:schemeClr val="accent1"/>
              </a:buClr>
              <a:buSzPct val="100000"/>
              <a:buFont typeface="Noto Sans Symbols"/>
              <a:buNone/>
            </a:pPr>
            <a:endParaRPr sz="2200" b="0" i="0" u="none" strike="noStrike" cap="none" dirty="0">
              <a:solidFill>
                <a:srgbClr val="3F3F3F"/>
              </a:solidFill>
              <a:latin typeface="Century Gothic"/>
              <a:ea typeface="Century Gothic"/>
              <a:cs typeface="Century Gothic"/>
              <a:sym typeface="Century Gothic"/>
            </a:endParaRPr>
          </a:p>
          <a:p>
            <a:pPr marL="0" marR="0" lvl="0" indent="0" algn="l" rtl="0">
              <a:spcBef>
                <a:spcPts val="1000"/>
              </a:spcBef>
              <a:spcAft>
                <a:spcPts val="0"/>
              </a:spcAft>
              <a:buClr>
                <a:schemeClr val="accent1"/>
              </a:buClr>
              <a:buSzPct val="25000"/>
              <a:buFont typeface="Noto Sans Symbols"/>
              <a:buNone/>
            </a:pPr>
            <a:r>
              <a:rPr lang="hu-HU" sz="2200" b="0" i="0" u="none" strike="noStrike" cap="none" dirty="0">
                <a:solidFill>
                  <a:srgbClr val="3F3F3F"/>
                </a:solidFill>
                <a:latin typeface="Century Gothic"/>
                <a:ea typeface="Century Gothic"/>
                <a:cs typeface="Century Gothic"/>
                <a:sym typeface="Century Gothic"/>
              </a:rPr>
              <a:t>1990-es évek: nemzeti MARC formátumok</a:t>
            </a:r>
          </a:p>
          <a:p>
            <a:pPr marL="0" marR="0" lvl="0" indent="2057400" algn="l" rtl="0">
              <a:spcBef>
                <a:spcPts val="1000"/>
              </a:spcBef>
              <a:spcAft>
                <a:spcPts val="0"/>
              </a:spcAft>
              <a:buClr>
                <a:schemeClr val="accent1"/>
              </a:buClr>
              <a:buSzPct val="25000"/>
              <a:buFont typeface="Noto Sans Symbols"/>
              <a:buNone/>
            </a:pPr>
            <a:r>
              <a:rPr lang="hu-HU" sz="2200" b="0" i="0" u="none" strike="noStrike" cap="none" dirty="0">
                <a:solidFill>
                  <a:srgbClr val="3F3F3F"/>
                </a:solidFill>
                <a:latin typeface="Century Gothic"/>
                <a:ea typeface="Century Gothic"/>
                <a:cs typeface="Century Gothic"/>
                <a:sym typeface="Century Gothic"/>
              </a:rPr>
              <a:t>HUNMARC 1994, 2002</a:t>
            </a:r>
          </a:p>
        </p:txBody>
      </p:sp>
    </p:spTree>
    <p:extLst>
      <p:ext uri="{BB962C8B-B14F-4D97-AF65-F5344CB8AC3E}">
        <p14:creationId xmlns:p14="http://schemas.microsoft.com/office/powerpoint/2010/main" val="937999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471AF18-7A5D-48BD-AC3A-E90C0BF10822}"/>
              </a:ext>
            </a:extLst>
          </p:cNvPr>
          <p:cNvSpPr>
            <a:spLocks noGrp="1"/>
          </p:cNvSpPr>
          <p:nvPr>
            <p:ph type="title"/>
          </p:nvPr>
        </p:nvSpPr>
        <p:spPr>
          <a:xfrm>
            <a:off x="1589314" y="87084"/>
            <a:ext cx="10232571" cy="1280890"/>
          </a:xfrm>
        </p:spPr>
        <p:txBody>
          <a:bodyPr>
            <a:noAutofit/>
          </a:bodyPr>
          <a:lstStyle/>
          <a:p>
            <a:r>
              <a:rPr lang="hu-HU" sz="3200" dirty="0"/>
              <a:t>Bibliográfiai adatok szemantikus weben való megjelenésének feltételei</a:t>
            </a:r>
          </a:p>
        </p:txBody>
      </p:sp>
      <p:sp>
        <p:nvSpPr>
          <p:cNvPr id="3" name="Tartalom helye 2">
            <a:extLst>
              <a:ext uri="{FF2B5EF4-FFF2-40B4-BE49-F238E27FC236}">
                <a16:creationId xmlns:a16="http://schemas.microsoft.com/office/drawing/2014/main" id="{62C76653-9CB3-4B91-8DB4-FEF811E4EB1A}"/>
              </a:ext>
            </a:extLst>
          </p:cNvPr>
          <p:cNvSpPr>
            <a:spLocks noGrp="1"/>
          </p:cNvSpPr>
          <p:nvPr>
            <p:ph idx="1"/>
          </p:nvPr>
        </p:nvSpPr>
        <p:spPr>
          <a:xfrm>
            <a:off x="566057" y="1338946"/>
            <a:ext cx="11255828" cy="5519053"/>
          </a:xfrm>
          <a:solidFill>
            <a:srgbClr val="ECF1DC"/>
          </a:solidFill>
        </p:spPr>
        <p:txBody>
          <a:bodyPr>
            <a:noAutofit/>
          </a:bodyPr>
          <a:lstStyle/>
          <a:p>
            <a:r>
              <a:rPr lang="hu-HU" sz="2400" dirty="0"/>
              <a:t>Entitás - kapcsolat elvű funkcionális modellen alapuló katalogizálási szabályzat, például az RDA</a:t>
            </a:r>
          </a:p>
          <a:p>
            <a:r>
              <a:rPr lang="hu-HU" sz="2400" dirty="0"/>
              <a:t>Linkelt adat technológia</a:t>
            </a:r>
          </a:p>
          <a:p>
            <a:r>
              <a:rPr lang="hu-HU" sz="2400" dirty="0"/>
              <a:t>Háttérben működő, tulajdonságok leírásához használt ontológiák, névterek és értékszótárak</a:t>
            </a:r>
          </a:p>
          <a:p>
            <a:r>
              <a:rPr lang="hu-HU" sz="2400" dirty="0"/>
              <a:t>Forrásleíró keretrendszer (RDF) és az OWL alkalmazása</a:t>
            </a:r>
          </a:p>
          <a:p>
            <a:pPr marL="347663" lvl="1" indent="-347663"/>
            <a:r>
              <a:rPr lang="hu-HU" sz="2400" dirty="0"/>
              <a:t>A metaadatok nyílt, szabad hozzáférése</a:t>
            </a:r>
          </a:p>
          <a:p>
            <a:pPr marL="347663" lvl="1" indent="-347663"/>
            <a:r>
              <a:rPr lang="hu-HU" sz="2400" dirty="0"/>
              <a:t>Adatokat RDF állításokká konvertáló szoftver (pl. az ALIADA), http://www.aliada-project.eu/</a:t>
            </a:r>
          </a:p>
          <a:p>
            <a:pPr marL="347663" lvl="1" indent="-347663"/>
            <a:r>
              <a:rPr lang="hu-HU" sz="2400" dirty="0"/>
              <a:t>Adatok tárolására szolgáló adatbázis, pl. a </a:t>
            </a:r>
            <a:r>
              <a:rPr lang="hu-HU" sz="2400" dirty="0" err="1"/>
              <a:t>Virtuoso</a:t>
            </a:r>
            <a:r>
              <a:rPr lang="hu-HU" sz="2400" dirty="0"/>
              <a:t> https://virtuoso.openlinksw.com/</a:t>
            </a:r>
          </a:p>
        </p:txBody>
      </p:sp>
    </p:spTree>
    <p:extLst>
      <p:ext uri="{BB962C8B-B14F-4D97-AF65-F5344CB8AC3E}">
        <p14:creationId xmlns:p14="http://schemas.microsoft.com/office/powerpoint/2010/main" val="781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D54EBB8-0EDA-460A-AD8A-EA8694E68E38}"/>
              </a:ext>
            </a:extLst>
          </p:cNvPr>
          <p:cNvSpPr>
            <a:spLocks noGrp="1"/>
          </p:cNvSpPr>
          <p:nvPr>
            <p:ph type="title"/>
          </p:nvPr>
        </p:nvSpPr>
        <p:spPr/>
        <p:txBody>
          <a:bodyPr>
            <a:noAutofit/>
          </a:bodyPr>
          <a:lstStyle/>
          <a:p>
            <a:r>
              <a:rPr lang="hu-HU" sz="3200" dirty="0"/>
              <a:t>A megújulás igénye, a funkcionális modellek (FR)</a:t>
            </a:r>
          </a:p>
        </p:txBody>
      </p:sp>
      <p:sp>
        <p:nvSpPr>
          <p:cNvPr id="3" name="Tartalom helye 2">
            <a:extLst>
              <a:ext uri="{FF2B5EF4-FFF2-40B4-BE49-F238E27FC236}">
                <a16:creationId xmlns:a16="http://schemas.microsoft.com/office/drawing/2014/main" id="{7976CB12-7F96-43EB-8BE7-CA2806B7463D}"/>
              </a:ext>
            </a:extLst>
          </p:cNvPr>
          <p:cNvSpPr>
            <a:spLocks noGrp="1"/>
          </p:cNvSpPr>
          <p:nvPr>
            <p:ph idx="1"/>
          </p:nvPr>
        </p:nvSpPr>
        <p:spPr>
          <a:xfrm>
            <a:off x="2436812" y="2634343"/>
            <a:ext cx="8915400" cy="3777622"/>
          </a:xfrm>
        </p:spPr>
        <p:txBody>
          <a:bodyPr>
            <a:normAutofit/>
          </a:bodyPr>
          <a:lstStyle/>
          <a:p>
            <a:r>
              <a:rPr lang="hu-HU" sz="2400" dirty="0"/>
              <a:t>A gondolkodás középpontjában az entitás és kapcsolatai</a:t>
            </a:r>
          </a:p>
        </p:txBody>
      </p:sp>
    </p:spTree>
    <p:extLst>
      <p:ext uri="{BB962C8B-B14F-4D97-AF65-F5344CB8AC3E}">
        <p14:creationId xmlns:p14="http://schemas.microsoft.com/office/powerpoint/2010/main" val="870918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dirty="0"/>
              <a:t>Az entitások csoportjai (FRBR)</a:t>
            </a:r>
          </a:p>
        </p:txBody>
      </p:sp>
      <p:sp>
        <p:nvSpPr>
          <p:cNvPr id="3" name="Tartalom helye 2"/>
          <p:cNvSpPr>
            <a:spLocks noGrp="1"/>
          </p:cNvSpPr>
          <p:nvPr>
            <p:ph idx="1"/>
          </p:nvPr>
        </p:nvSpPr>
        <p:spPr>
          <a:xfrm>
            <a:off x="1415143" y="2133600"/>
            <a:ext cx="10089469" cy="3777622"/>
          </a:xfrm>
        </p:spPr>
        <p:txBody>
          <a:bodyPr>
            <a:normAutofit/>
          </a:bodyPr>
          <a:lstStyle/>
          <a:p>
            <a:r>
              <a:rPr lang="hu-HU" sz="2400" dirty="0"/>
              <a:t>1. csoport, a mű fogalmi és fizikai kapcsolataival (kifejezési forma, megjelenési forma, példány)</a:t>
            </a:r>
          </a:p>
          <a:p>
            <a:r>
              <a:rPr lang="hu-HU" sz="2400" dirty="0"/>
              <a:t>2. csoport: a létrehozók (személyek, testületek)</a:t>
            </a:r>
          </a:p>
          <a:p>
            <a:r>
              <a:rPr lang="hu-HU" sz="2400" dirty="0"/>
              <a:t>3. csoport: fogalom, tárgy, esemény, hely</a:t>
            </a:r>
          </a:p>
        </p:txBody>
      </p:sp>
    </p:spTree>
    <p:extLst>
      <p:ext uri="{BB962C8B-B14F-4D97-AF65-F5344CB8AC3E}">
        <p14:creationId xmlns:p14="http://schemas.microsoft.com/office/powerpoint/2010/main" val="3818583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1"/>
          <p:cNvSpPr txBox="1">
            <a:spLocks/>
          </p:cNvSpPr>
          <p:nvPr/>
        </p:nvSpPr>
        <p:spPr>
          <a:xfrm>
            <a:off x="1835512" y="567378"/>
            <a:ext cx="9956657" cy="1280890"/>
          </a:xfrm>
          <a:prstGeom prst="rect">
            <a:avLst/>
          </a:prstGeom>
        </p:spPr>
        <p:txBody>
          <a:bodyPr>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hu-HU" altLang="hu-HU" sz="3200" dirty="0"/>
              <a:t>Kapcsolatok 1. Elsődleges kapcsolatok</a:t>
            </a:r>
            <a:endParaRPr lang="en-AU" altLang="hu-HU" sz="3200" dirty="0"/>
          </a:p>
        </p:txBody>
      </p:sp>
      <p:sp>
        <p:nvSpPr>
          <p:cNvPr id="3" name="Szövegdoboz 2"/>
          <p:cNvSpPr txBox="1"/>
          <p:nvPr/>
        </p:nvSpPr>
        <p:spPr>
          <a:xfrm>
            <a:off x="1835512" y="1346062"/>
            <a:ext cx="8759686" cy="461665"/>
          </a:xfrm>
          <a:prstGeom prst="rect">
            <a:avLst/>
          </a:prstGeom>
          <a:noFill/>
        </p:spPr>
        <p:txBody>
          <a:bodyPr wrap="square" rtlCol="0">
            <a:spAutoFit/>
          </a:bodyPr>
          <a:lstStyle/>
          <a:p>
            <a:r>
              <a:rPr lang="hu-HU" sz="2400" dirty="0"/>
              <a:t>Az entitások első csoportja</a:t>
            </a:r>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977" y="1848268"/>
            <a:ext cx="7711570" cy="4800182"/>
          </a:xfrm>
          <a:prstGeom prst="rect">
            <a:avLst/>
          </a:prstGeom>
        </p:spPr>
      </p:pic>
      <p:sp>
        <p:nvSpPr>
          <p:cNvPr id="6" name="Szövegdoboz 5"/>
          <p:cNvSpPr txBox="1"/>
          <p:nvPr/>
        </p:nvSpPr>
        <p:spPr>
          <a:xfrm>
            <a:off x="9906000" y="6279118"/>
            <a:ext cx="2667000" cy="369332"/>
          </a:xfrm>
          <a:prstGeom prst="rect">
            <a:avLst/>
          </a:prstGeom>
          <a:noFill/>
        </p:spPr>
        <p:txBody>
          <a:bodyPr wrap="square" rtlCol="0">
            <a:spAutoFit/>
          </a:bodyPr>
          <a:lstStyle/>
          <a:p>
            <a:r>
              <a:rPr lang="hu-HU" dirty="0"/>
              <a:t>FRBR (1998) p. 21.</a:t>
            </a:r>
          </a:p>
        </p:txBody>
      </p:sp>
    </p:spTree>
    <p:extLst>
      <p:ext uri="{BB962C8B-B14F-4D97-AF65-F5344CB8AC3E}">
        <p14:creationId xmlns:p14="http://schemas.microsoft.com/office/powerpoint/2010/main" val="3619153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84209" y="577510"/>
            <a:ext cx="8911687" cy="1280890"/>
          </a:xfrm>
        </p:spPr>
        <p:txBody>
          <a:bodyPr>
            <a:normAutofit/>
          </a:bodyPr>
          <a:lstStyle/>
          <a:p>
            <a:pPr eaLnBrk="1" hangingPunct="1"/>
            <a:r>
              <a:rPr lang="hu-HU" altLang="hu-HU" sz="3200" dirty="0"/>
              <a:t>Az entitások első csoportja</a:t>
            </a:r>
            <a:br>
              <a:rPr lang="hu-HU" altLang="hu-HU" sz="3200" dirty="0"/>
            </a:br>
            <a:r>
              <a:rPr lang="hu-HU" altLang="hu-HU" sz="3200" dirty="0"/>
              <a:t>A mű</a:t>
            </a:r>
            <a:endParaRPr lang="en-AU" altLang="hu-HU" sz="3200" dirty="0"/>
          </a:p>
        </p:txBody>
      </p:sp>
      <p:sp>
        <p:nvSpPr>
          <p:cNvPr id="2662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65693D4-3B43-4DD9-9551-BD575A8FD101}" type="slidenum">
              <a:rPr lang="en-AU" altLang="en-US" sz="1200">
                <a:solidFill>
                  <a:srgbClr val="898989"/>
                </a:solidFill>
              </a:rPr>
              <a:pPr>
                <a:spcBef>
                  <a:spcPct val="0"/>
                </a:spcBef>
                <a:buFontTx/>
                <a:buNone/>
              </a:pPr>
              <a:t>19</a:t>
            </a:fld>
            <a:endParaRPr lang="en-AU" altLang="en-US" sz="1200">
              <a:solidFill>
                <a:srgbClr val="898989"/>
              </a:solidFill>
            </a:endParaRPr>
          </a:p>
        </p:txBody>
      </p:sp>
      <p:sp>
        <p:nvSpPr>
          <p:cNvPr id="10" name="TextBox 14"/>
          <p:cNvSpPr txBox="1"/>
          <p:nvPr/>
        </p:nvSpPr>
        <p:spPr>
          <a:xfrm>
            <a:off x="1584209" y="2472347"/>
            <a:ext cx="2447925" cy="830997"/>
          </a:xfrm>
          <a:prstGeom prst="rect">
            <a:avLst/>
          </a:prstGeom>
          <a:noFill/>
        </p:spPr>
        <p:txBody>
          <a:bodyPr>
            <a:spAutoFit/>
          </a:bodyPr>
          <a:lstStyle/>
          <a:p>
            <a:pPr eaLnBrk="1" hangingPunct="1">
              <a:defRPr/>
            </a:pPr>
            <a:r>
              <a:rPr lang="hu-HU" sz="2400" dirty="0">
                <a:cs typeface="Arial" charset="0"/>
              </a:rPr>
              <a:t>Intellektuális szint</a:t>
            </a:r>
            <a:endParaRPr lang="en-AU" sz="2400" dirty="0">
              <a:cs typeface="Arial" charset="0"/>
            </a:endParaRPr>
          </a:p>
        </p:txBody>
      </p:sp>
      <p:sp>
        <p:nvSpPr>
          <p:cNvPr id="2" name="Szövegdoboz 1"/>
          <p:cNvSpPr txBox="1"/>
          <p:nvPr/>
        </p:nvSpPr>
        <p:spPr>
          <a:xfrm>
            <a:off x="4186802" y="1858400"/>
            <a:ext cx="3423479" cy="677108"/>
          </a:xfrm>
          <a:prstGeom prst="rect">
            <a:avLst/>
          </a:prstGeom>
          <a:noFill/>
        </p:spPr>
        <p:txBody>
          <a:bodyPr wrap="square" rtlCol="0">
            <a:spAutoFit/>
          </a:bodyPr>
          <a:lstStyle/>
          <a:p>
            <a:r>
              <a:rPr lang="hu-HU" sz="2400" dirty="0"/>
              <a:t>A szellemi tartalom</a:t>
            </a:r>
          </a:p>
          <a:p>
            <a:r>
              <a:rPr lang="hu-HU" sz="1400" dirty="0"/>
              <a:t>egy elvont entitás</a:t>
            </a:r>
          </a:p>
        </p:txBody>
      </p:sp>
      <p:sp>
        <p:nvSpPr>
          <p:cNvPr id="3" name="Szövegdoboz 2"/>
          <p:cNvSpPr txBox="1"/>
          <p:nvPr/>
        </p:nvSpPr>
        <p:spPr>
          <a:xfrm>
            <a:off x="4169295" y="3009411"/>
            <a:ext cx="3045514" cy="461665"/>
          </a:xfrm>
          <a:prstGeom prst="rect">
            <a:avLst/>
          </a:prstGeom>
          <a:noFill/>
        </p:spPr>
        <p:txBody>
          <a:bodyPr wrap="square" rtlCol="0">
            <a:spAutoFit/>
          </a:bodyPr>
          <a:lstStyle/>
          <a:p>
            <a:r>
              <a:rPr lang="hu-HU" sz="2400" dirty="0"/>
              <a:t>A kifejezési</a:t>
            </a:r>
            <a:r>
              <a:rPr lang="hu-HU" dirty="0"/>
              <a:t> </a:t>
            </a:r>
            <a:r>
              <a:rPr lang="hu-HU" sz="2400" dirty="0"/>
              <a:t>forma</a:t>
            </a:r>
          </a:p>
        </p:txBody>
      </p:sp>
      <p:cxnSp>
        <p:nvCxnSpPr>
          <p:cNvPr id="13" name="Egyenes összekötő nyíllal 12"/>
          <p:cNvCxnSpPr/>
          <p:nvPr/>
        </p:nvCxnSpPr>
        <p:spPr>
          <a:xfrm flipV="1">
            <a:off x="3518873" y="2132088"/>
            <a:ext cx="555933" cy="4813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Egyenes összekötő nyíllal 14"/>
          <p:cNvCxnSpPr>
            <a:endCxn id="3" idx="1"/>
          </p:cNvCxnSpPr>
          <p:nvPr/>
        </p:nvCxnSpPr>
        <p:spPr>
          <a:xfrm>
            <a:off x="3518873" y="2667014"/>
            <a:ext cx="650422" cy="573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Kép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5074" y="217866"/>
            <a:ext cx="4000500" cy="6191250"/>
          </a:xfrm>
          <a:prstGeom prst="rect">
            <a:avLst/>
          </a:prstGeom>
        </p:spPr>
      </p:pic>
      <p:sp>
        <p:nvSpPr>
          <p:cNvPr id="11" name="TextBox 15"/>
          <p:cNvSpPr txBox="1"/>
          <p:nvPr/>
        </p:nvSpPr>
        <p:spPr>
          <a:xfrm>
            <a:off x="1584209" y="4899359"/>
            <a:ext cx="2000250" cy="461665"/>
          </a:xfrm>
          <a:prstGeom prst="rect">
            <a:avLst/>
          </a:prstGeom>
          <a:noFill/>
        </p:spPr>
        <p:txBody>
          <a:bodyPr>
            <a:spAutoFit/>
          </a:bodyPr>
          <a:lstStyle/>
          <a:p>
            <a:pPr eaLnBrk="1" hangingPunct="1">
              <a:defRPr/>
            </a:pPr>
            <a:r>
              <a:rPr lang="hu-HU" sz="2400" dirty="0">
                <a:cs typeface="Arial" charset="0"/>
              </a:rPr>
              <a:t>Fizikai szint</a:t>
            </a:r>
            <a:endParaRPr lang="en-AU" sz="2400" dirty="0">
              <a:cs typeface="Arial" charset="0"/>
            </a:endParaRPr>
          </a:p>
        </p:txBody>
      </p:sp>
      <p:sp>
        <p:nvSpPr>
          <p:cNvPr id="12" name="Szövegdoboz 11"/>
          <p:cNvSpPr txBox="1"/>
          <p:nvPr/>
        </p:nvSpPr>
        <p:spPr>
          <a:xfrm>
            <a:off x="4148588" y="4530027"/>
            <a:ext cx="2343149" cy="830997"/>
          </a:xfrm>
          <a:prstGeom prst="rect">
            <a:avLst/>
          </a:prstGeom>
          <a:noFill/>
        </p:spPr>
        <p:txBody>
          <a:bodyPr wrap="square" rtlCol="0">
            <a:spAutoFit/>
          </a:bodyPr>
          <a:lstStyle/>
          <a:p>
            <a:r>
              <a:rPr lang="hu-HU" sz="2400" dirty="0"/>
              <a:t>Megjelenési forma</a:t>
            </a:r>
          </a:p>
        </p:txBody>
      </p:sp>
      <p:sp>
        <p:nvSpPr>
          <p:cNvPr id="14" name="Szövegdoboz 13"/>
          <p:cNvSpPr txBox="1"/>
          <p:nvPr/>
        </p:nvSpPr>
        <p:spPr>
          <a:xfrm>
            <a:off x="4148588" y="5499973"/>
            <a:ext cx="2699657" cy="830997"/>
          </a:xfrm>
          <a:prstGeom prst="rect">
            <a:avLst/>
          </a:prstGeom>
          <a:noFill/>
        </p:spPr>
        <p:txBody>
          <a:bodyPr wrap="square" rtlCol="0">
            <a:spAutoFit/>
          </a:bodyPr>
          <a:lstStyle/>
          <a:p>
            <a:r>
              <a:rPr lang="hu-HU" sz="2400" dirty="0"/>
              <a:t>Fizikai egységek, példányok</a:t>
            </a:r>
          </a:p>
        </p:txBody>
      </p:sp>
      <p:cxnSp>
        <p:nvCxnSpPr>
          <p:cNvPr id="16" name="Egyenes összekötő nyíllal 15"/>
          <p:cNvCxnSpPr/>
          <p:nvPr/>
        </p:nvCxnSpPr>
        <p:spPr>
          <a:xfrm flipV="1">
            <a:off x="3315718" y="4899359"/>
            <a:ext cx="727302" cy="290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Egyenes összekötő nyíllal 16"/>
          <p:cNvCxnSpPr/>
          <p:nvPr/>
        </p:nvCxnSpPr>
        <p:spPr>
          <a:xfrm>
            <a:off x="3299615" y="5194175"/>
            <a:ext cx="743405" cy="642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43831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2592925" y="624110"/>
            <a:ext cx="8911686" cy="1280889"/>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262626"/>
              </a:buClr>
              <a:buSzPct val="25000"/>
              <a:buFont typeface="Century Gothic"/>
              <a:buNone/>
            </a:pPr>
            <a:r>
              <a:rPr lang="hu-HU" sz="3600" b="0" i="0" u="none" strike="noStrike" cap="none">
                <a:solidFill>
                  <a:srgbClr val="262626"/>
                </a:solidFill>
                <a:latin typeface="Century Gothic"/>
                <a:ea typeface="Century Gothic"/>
                <a:cs typeface="Century Gothic"/>
                <a:sym typeface="Century Gothic"/>
              </a:rPr>
              <a:t>Miről lesz szó?</a:t>
            </a:r>
          </a:p>
        </p:txBody>
      </p:sp>
      <p:sp>
        <p:nvSpPr>
          <p:cNvPr id="176" name="Shape 176"/>
          <p:cNvSpPr txBox="1">
            <a:spLocks noGrp="1"/>
          </p:cNvSpPr>
          <p:nvPr>
            <p:ph type="body" idx="1"/>
          </p:nvPr>
        </p:nvSpPr>
        <p:spPr>
          <a:xfrm>
            <a:off x="2589211" y="2133600"/>
            <a:ext cx="8915400" cy="3777622"/>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accent1"/>
              </a:buClr>
              <a:buSzPct val="100000"/>
              <a:buFont typeface="Noto Sans Symbols"/>
              <a:buChar char="•"/>
            </a:pPr>
            <a:endParaRPr lang="hu-HU" sz="2000" b="0" i="0" u="none" strike="noStrike" cap="none" dirty="0">
              <a:solidFill>
                <a:srgbClr val="3F3F3F"/>
              </a:solidFill>
              <a:latin typeface="Century Gothic"/>
              <a:ea typeface="Century Gothic"/>
              <a:cs typeface="Century Gothic"/>
              <a:sym typeface="Century Gothic"/>
            </a:endParaRPr>
          </a:p>
          <a:p>
            <a:pPr marL="342900" marR="0" lvl="0" indent="-342900" algn="l" rtl="0">
              <a:spcBef>
                <a:spcPts val="0"/>
              </a:spcBef>
              <a:spcAft>
                <a:spcPts val="0"/>
              </a:spcAft>
              <a:buClr>
                <a:schemeClr val="accent1"/>
              </a:buClr>
              <a:buSzPct val="100000"/>
              <a:buFont typeface="Noto Sans Symbols"/>
              <a:buChar char="•"/>
            </a:pPr>
            <a:r>
              <a:rPr lang="hu-HU" sz="2000" b="0" i="0" u="none" strike="noStrike" cap="none" dirty="0" err="1">
                <a:solidFill>
                  <a:srgbClr val="3F3F3F"/>
                </a:solidFill>
                <a:latin typeface="Century Gothic"/>
                <a:ea typeface="Century Gothic"/>
                <a:cs typeface="Century Gothic"/>
                <a:sym typeface="Century Gothic"/>
              </a:rPr>
              <a:t>Újradefiniált</a:t>
            </a:r>
            <a:r>
              <a:rPr lang="hu-HU" sz="2000" b="0" i="0" u="none" strike="noStrike" cap="none" dirty="0">
                <a:solidFill>
                  <a:srgbClr val="3F3F3F"/>
                </a:solidFill>
                <a:latin typeface="Century Gothic"/>
                <a:ea typeface="Century Gothic"/>
                <a:cs typeface="Century Gothic"/>
                <a:sym typeface="Century Gothic"/>
              </a:rPr>
              <a:t> és új fogalmak</a:t>
            </a:r>
          </a:p>
          <a:p>
            <a:pPr marL="342900" marR="0" lvl="0" indent="-342900" algn="l" rtl="0">
              <a:spcBef>
                <a:spcPts val="1000"/>
              </a:spcBef>
              <a:spcAft>
                <a:spcPts val="0"/>
              </a:spcAft>
              <a:buClr>
                <a:schemeClr val="accent1"/>
              </a:buClr>
              <a:buSzPct val="100000"/>
              <a:buFont typeface="Noto Sans Symbols"/>
              <a:buChar char="•"/>
            </a:pPr>
            <a:r>
              <a:rPr lang="hu-HU" sz="2000" b="0" i="0" u="none" strike="noStrike" cap="none" dirty="0">
                <a:solidFill>
                  <a:srgbClr val="3F3F3F"/>
                </a:solidFill>
                <a:latin typeface="Century Gothic"/>
                <a:ea typeface="Century Gothic"/>
                <a:cs typeface="Century Gothic"/>
                <a:sym typeface="Century Gothic"/>
              </a:rPr>
              <a:t>Katalogizálási elvek változása a Párizsi Alapelvektől a linkelt adatokig</a:t>
            </a:r>
          </a:p>
          <a:p>
            <a:pPr marL="342900" marR="0" lvl="0" indent="-342900" algn="l" rtl="0">
              <a:spcBef>
                <a:spcPts val="1000"/>
              </a:spcBef>
              <a:spcAft>
                <a:spcPts val="0"/>
              </a:spcAft>
              <a:buClr>
                <a:schemeClr val="accent1"/>
              </a:buClr>
              <a:buSzPct val="100000"/>
              <a:buFont typeface="Noto Sans Symbols"/>
              <a:buChar char="•"/>
            </a:pPr>
            <a:r>
              <a:rPr lang="hu-HU" sz="2000" b="0" i="0" u="none" strike="noStrike" cap="none" dirty="0">
                <a:solidFill>
                  <a:srgbClr val="3F3F3F"/>
                </a:solidFill>
                <a:latin typeface="Century Gothic"/>
                <a:ea typeface="Century Gothic"/>
                <a:cs typeface="Century Gothic"/>
                <a:sym typeface="Century Gothic"/>
              </a:rPr>
              <a:t>A funkcionális követelmények modellek és a MARC rekord</a:t>
            </a:r>
          </a:p>
          <a:p>
            <a:pPr marL="342900" marR="0" lvl="0" indent="-342900" algn="l" rtl="0">
              <a:spcBef>
                <a:spcPts val="1000"/>
              </a:spcBef>
              <a:spcAft>
                <a:spcPts val="0"/>
              </a:spcAft>
              <a:buClr>
                <a:schemeClr val="accent1"/>
              </a:buClr>
              <a:buSzPct val="100000"/>
              <a:buFont typeface="Noto Sans Symbols"/>
              <a:buChar char="•"/>
            </a:pPr>
            <a:r>
              <a:rPr lang="hu-HU" sz="2000" b="0" i="0" u="none" strike="noStrike" cap="none" dirty="0">
                <a:solidFill>
                  <a:srgbClr val="3F3F3F"/>
                </a:solidFill>
                <a:latin typeface="Century Gothic"/>
                <a:ea typeface="Century Gothic"/>
                <a:cs typeface="Century Gothic"/>
                <a:sym typeface="Century Gothic"/>
              </a:rPr>
              <a:t>A funkcionális követelmények szerinti katalogizálás kísérlete, az RDA</a:t>
            </a:r>
          </a:p>
          <a:p>
            <a:pPr marL="342900" marR="0" lvl="0" indent="-342900" algn="l" rtl="0">
              <a:spcBef>
                <a:spcPts val="1000"/>
              </a:spcBef>
              <a:spcAft>
                <a:spcPts val="0"/>
              </a:spcAft>
              <a:buClr>
                <a:schemeClr val="accent1"/>
              </a:buClr>
              <a:buSzPct val="100000"/>
              <a:buFont typeface="Noto Sans Symbols"/>
              <a:buChar char="•"/>
            </a:pPr>
            <a:r>
              <a:rPr lang="hu-HU" sz="2000" b="0" i="0" u="none" strike="noStrike" cap="none" dirty="0">
                <a:solidFill>
                  <a:srgbClr val="3F3F3F"/>
                </a:solidFill>
                <a:latin typeface="Century Gothic"/>
                <a:ea typeface="Century Gothic"/>
                <a:cs typeface="Century Gothic"/>
                <a:sym typeface="Century Gothic"/>
              </a:rPr>
              <a:t>Út a katalógusok szemantikus weben való megjelenése felé</a:t>
            </a:r>
          </a:p>
        </p:txBody>
      </p:sp>
    </p:spTree>
    <p:extLst>
      <p:ext uri="{BB962C8B-B14F-4D97-AF65-F5344CB8AC3E}">
        <p14:creationId xmlns:p14="http://schemas.microsoft.com/office/powerpoint/2010/main" val="3233583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1"/>
          <p:cNvSpPr>
            <a:spLocks noGrp="1"/>
          </p:cNvSpPr>
          <p:nvPr>
            <p:ph type="title"/>
          </p:nvPr>
        </p:nvSpPr>
        <p:spPr>
          <a:xfrm>
            <a:off x="1689653" y="624110"/>
            <a:ext cx="9814960" cy="1280890"/>
          </a:xfrm>
        </p:spPr>
        <p:txBody>
          <a:bodyPr/>
          <a:lstStyle/>
          <a:p>
            <a:r>
              <a:rPr lang="hu-HU" sz="3200" dirty="0"/>
              <a:t>A </a:t>
            </a:r>
            <a:r>
              <a:rPr lang="hu-HU" sz="3200" i="1" dirty="0"/>
              <a:t>mű</a:t>
            </a:r>
            <a:r>
              <a:rPr lang="hu-HU" sz="3200" dirty="0"/>
              <a:t> intellektuális szintjének attribútumai (ismérvei)</a:t>
            </a:r>
            <a:endParaRPr lang="en-AU" altLang="hu-HU" sz="3200" dirty="0"/>
          </a:p>
        </p:txBody>
      </p:sp>
      <p:sp>
        <p:nvSpPr>
          <p:cNvPr id="34819" name="Rectangle 3"/>
          <p:cNvSpPr>
            <a:spLocks noGrp="1" noChangeArrowheads="1"/>
          </p:cNvSpPr>
          <p:nvPr>
            <p:ph idx="1"/>
          </p:nvPr>
        </p:nvSpPr>
        <p:spPr/>
        <p:txBody>
          <a:bodyPr>
            <a:noAutofit/>
          </a:bodyPr>
          <a:lstStyle/>
          <a:p>
            <a:pPr marL="341313" lvl="1" indent="-341313">
              <a:spcBef>
                <a:spcPct val="0"/>
              </a:spcBef>
              <a:buFont typeface="Arial" panose="020B0604020202020204" pitchFamily="34" charset="0"/>
              <a:buChar char="•"/>
            </a:pPr>
            <a:r>
              <a:rPr lang="hu-HU" altLang="hu-HU" sz="2400" dirty="0">
                <a:ea typeface="MS PGothic" pitchFamily="34" charset="-128"/>
              </a:rPr>
              <a:t>A mű címe (a mű neve)</a:t>
            </a:r>
            <a:endParaRPr lang="en-US" altLang="hu-HU" sz="2400" dirty="0">
              <a:ea typeface="MS PGothic" pitchFamily="34" charset="-128"/>
            </a:endParaRPr>
          </a:p>
          <a:p>
            <a:pPr marL="341313" lvl="1" indent="-341313">
              <a:spcBef>
                <a:spcPct val="0"/>
              </a:spcBef>
              <a:buFont typeface="Arial" panose="020B0604020202020204" pitchFamily="34" charset="0"/>
              <a:buChar char="•"/>
            </a:pPr>
            <a:r>
              <a:rPr lang="hu-HU" altLang="hu-HU" sz="2400" dirty="0">
                <a:ea typeface="MS PGothic" pitchFamily="34" charset="-128"/>
              </a:rPr>
              <a:t>Keletkezésének ideje</a:t>
            </a:r>
            <a:endParaRPr lang="en-US" altLang="hu-HU" sz="2400" dirty="0">
              <a:ea typeface="MS PGothic" pitchFamily="34" charset="-128"/>
            </a:endParaRPr>
          </a:p>
          <a:p>
            <a:pPr marL="341313" lvl="1" indent="-341313">
              <a:spcBef>
                <a:spcPct val="0"/>
              </a:spcBef>
              <a:buFont typeface="Arial" panose="020B0604020202020204" pitchFamily="34" charset="0"/>
              <a:buChar char="•"/>
            </a:pPr>
            <a:r>
              <a:rPr lang="hu-HU" altLang="hu-HU" sz="2400" dirty="0">
                <a:ea typeface="MS PGothic" pitchFamily="34" charset="-128"/>
              </a:rPr>
              <a:t>Típusa (pl. vers, festmény</a:t>
            </a:r>
            <a:r>
              <a:rPr lang="en-US" altLang="hu-HU" sz="2400" dirty="0">
                <a:ea typeface="MS PGothic" pitchFamily="34" charset="-128"/>
              </a:rPr>
              <a:t>)</a:t>
            </a:r>
          </a:p>
          <a:p>
            <a:pPr marL="341313" lvl="1" indent="-341313">
              <a:spcBef>
                <a:spcPct val="0"/>
              </a:spcBef>
              <a:buFont typeface="Arial" panose="020B0604020202020204" pitchFamily="34" charset="0"/>
              <a:buChar char="•"/>
            </a:pPr>
            <a:r>
              <a:rPr lang="hu-HU" altLang="hu-HU" sz="2400" dirty="0">
                <a:ea typeface="MS PGothic" pitchFamily="34" charset="-128"/>
              </a:rPr>
              <a:t>Befejezettség szándéka</a:t>
            </a:r>
            <a:endParaRPr lang="en-US" altLang="hu-HU" sz="2400" dirty="0">
              <a:ea typeface="MS PGothic" pitchFamily="34" charset="-128"/>
            </a:endParaRPr>
          </a:p>
          <a:p>
            <a:pPr marL="341313" lvl="1" indent="-341313">
              <a:spcBef>
                <a:spcPct val="0"/>
              </a:spcBef>
              <a:buFont typeface="Arial" panose="020B0604020202020204" pitchFamily="34" charset="0"/>
              <a:buChar char="•"/>
            </a:pPr>
            <a:r>
              <a:rPr lang="hu-HU" altLang="hu-HU" sz="2400" dirty="0">
                <a:ea typeface="MS PGothic" pitchFamily="34" charset="-128"/>
              </a:rPr>
              <a:t>Célközönség</a:t>
            </a:r>
            <a:endParaRPr lang="en-US" altLang="hu-HU" sz="2400" dirty="0">
              <a:ea typeface="MS PGothic" pitchFamily="34" charset="-128"/>
            </a:endParaRPr>
          </a:p>
          <a:p>
            <a:pPr marL="341313" lvl="1" indent="-341313">
              <a:spcBef>
                <a:spcPct val="0"/>
              </a:spcBef>
              <a:buFont typeface="Arial" panose="020B0604020202020204" pitchFamily="34" charset="0"/>
              <a:buChar char="•"/>
            </a:pPr>
            <a:r>
              <a:rPr lang="hu-HU" altLang="hu-HU" sz="2400" dirty="0">
                <a:ea typeface="MS PGothic" pitchFamily="34" charset="-128"/>
              </a:rPr>
              <a:t>Kartográfiai műveknél a koordináták, napéjegyenlőség</a:t>
            </a:r>
            <a:endParaRPr lang="en-US" altLang="hu-HU" sz="2400" dirty="0">
              <a:ea typeface="MS PGothic" pitchFamily="34" charset="-128"/>
            </a:endParaRPr>
          </a:p>
          <a:p>
            <a:pPr marL="341313" lvl="1" indent="-341313">
              <a:spcBef>
                <a:spcPct val="0"/>
              </a:spcBef>
              <a:buFont typeface="Arial" panose="020B0604020202020204" pitchFamily="34" charset="0"/>
              <a:buChar char="•"/>
            </a:pPr>
            <a:r>
              <a:rPr lang="hu-HU" altLang="hu-HU" sz="2400" dirty="0">
                <a:ea typeface="MS PGothic" pitchFamily="34" charset="-128"/>
              </a:rPr>
              <a:t>Zeneműveknél az előadás eszköze, a zenemű számozása és egyéb jelölése (pl. Mozart A-dúr szonáta Köchel-jegyzék száma: K. 331), hangnem</a:t>
            </a:r>
          </a:p>
          <a:p>
            <a:pPr marL="341313" lvl="1" indent="-341313">
              <a:spcBef>
                <a:spcPct val="0"/>
              </a:spcBef>
              <a:buFont typeface="Arial" panose="020B0604020202020204" pitchFamily="34" charset="0"/>
              <a:buChar char="•"/>
            </a:pPr>
            <a:r>
              <a:rPr lang="hu-HU" altLang="hu-HU" sz="2400" dirty="0">
                <a:ea typeface="MS PGothic" pitchFamily="34" charset="-128"/>
              </a:rPr>
              <a:t>Egyéb megkülönböztető jellemző</a:t>
            </a:r>
            <a:endParaRPr lang="en-US" altLang="hu-HU" sz="2400" dirty="0">
              <a:ea typeface="MS PGothic" pitchFamily="34" charset="-128"/>
            </a:endParaRPr>
          </a:p>
          <a:p>
            <a:pPr marL="341313" lvl="1" indent="-341313">
              <a:lnSpc>
                <a:spcPct val="0"/>
              </a:lnSpc>
              <a:spcBef>
                <a:spcPct val="0"/>
              </a:spcBef>
            </a:pPr>
            <a:endParaRPr lang="en-US" altLang="hu-HU" sz="2400" b="1" dirty="0">
              <a:ea typeface="MS PGothic" pitchFamily="34" charset="-128"/>
            </a:endParaRPr>
          </a:p>
        </p:txBody>
      </p:sp>
      <p:sp>
        <p:nvSpPr>
          <p:cNvPr id="3482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E1DD07F-DEAD-4FF5-92E9-A56F1BD39491}" type="slidenum">
              <a:rPr lang="en-AU" altLang="en-US" sz="1200">
                <a:solidFill>
                  <a:srgbClr val="898989"/>
                </a:solidFill>
              </a:rPr>
              <a:pPr>
                <a:spcBef>
                  <a:spcPct val="0"/>
                </a:spcBef>
                <a:buFontTx/>
                <a:buNone/>
              </a:pPr>
              <a:t>20</a:t>
            </a:fld>
            <a:endParaRPr lang="en-AU" altLang="en-US" sz="1200">
              <a:solidFill>
                <a:srgbClr val="898989"/>
              </a:solidFill>
            </a:endParaRPr>
          </a:p>
        </p:txBody>
      </p:sp>
    </p:spTree>
    <p:extLst>
      <p:ext uri="{BB962C8B-B14F-4D97-AF65-F5344CB8AC3E}">
        <p14:creationId xmlns:p14="http://schemas.microsoft.com/office/powerpoint/2010/main" val="1716958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89042" y="381222"/>
            <a:ext cx="8911687" cy="1280890"/>
          </a:xfrm>
        </p:spPr>
        <p:txBody>
          <a:bodyPr>
            <a:normAutofit/>
          </a:bodyPr>
          <a:lstStyle/>
          <a:p>
            <a:r>
              <a:rPr lang="hu-HU" sz="3200" dirty="0"/>
              <a:t>A mű kifejezési formája 1.</a:t>
            </a:r>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2917" y="3040024"/>
            <a:ext cx="2817812" cy="2126296"/>
          </a:xfrm>
          <a:prstGeom prst="rect">
            <a:avLst/>
          </a:prstGeom>
        </p:spPr>
      </p:pic>
      <p:sp>
        <p:nvSpPr>
          <p:cNvPr id="6" name="Szövegdoboz 5"/>
          <p:cNvSpPr txBox="1"/>
          <p:nvPr/>
        </p:nvSpPr>
        <p:spPr>
          <a:xfrm>
            <a:off x="457200" y="1358588"/>
            <a:ext cx="11047411" cy="1200329"/>
          </a:xfrm>
          <a:prstGeom prst="rect">
            <a:avLst/>
          </a:prstGeom>
          <a:noFill/>
        </p:spPr>
        <p:txBody>
          <a:bodyPr wrap="square" rtlCol="0">
            <a:spAutoFit/>
          </a:bodyPr>
          <a:lstStyle/>
          <a:p>
            <a:r>
              <a:rPr lang="en-AU" altLang="hu-HU" sz="2400" dirty="0" err="1"/>
              <a:t>Intelle</a:t>
            </a:r>
            <a:r>
              <a:rPr lang="hu-HU" altLang="hu-HU" sz="2400" dirty="0"/>
              <a:t>k</a:t>
            </a:r>
            <a:r>
              <a:rPr lang="en-AU" altLang="hu-HU" sz="2400" dirty="0"/>
              <a:t>tu</a:t>
            </a:r>
            <a:r>
              <a:rPr lang="hu-HU" altLang="hu-HU" sz="2400" dirty="0" err="1"/>
              <a:t>ális</a:t>
            </a:r>
            <a:r>
              <a:rPr lang="hu-HU" altLang="hu-HU" sz="2400" dirty="0"/>
              <a:t> tartalom megvalósítása valamilyen </a:t>
            </a:r>
            <a:r>
              <a:rPr lang="hu-HU" altLang="hu-HU" sz="2400" b="1" dirty="0"/>
              <a:t>jelölési</a:t>
            </a:r>
            <a:r>
              <a:rPr lang="hu-HU" altLang="hu-HU" sz="2400" dirty="0"/>
              <a:t> rendszerben: </a:t>
            </a:r>
          </a:p>
          <a:p>
            <a:pPr marL="342900" indent="-342900">
              <a:buFont typeface="Arial" panose="020B0604020202020204" pitchFamily="34" charset="0"/>
              <a:buChar char="•"/>
            </a:pPr>
            <a:r>
              <a:rPr lang="hu-HU" altLang="hu-HU" sz="2400" dirty="0"/>
              <a:t>alfanumerikus, zenei</a:t>
            </a:r>
            <a:r>
              <a:rPr lang="en-AU" altLang="hu-HU" sz="2400" dirty="0"/>
              <a:t> </a:t>
            </a:r>
            <a:r>
              <a:rPr lang="hu-HU" altLang="hu-HU" sz="2400" dirty="0"/>
              <a:t>vagy koreográfiai kotta</a:t>
            </a:r>
            <a:r>
              <a:rPr lang="en-AU" altLang="hu-HU" sz="2400" dirty="0"/>
              <a:t>, </a:t>
            </a:r>
            <a:r>
              <a:rPr lang="hu-HU" altLang="hu-HU" sz="2400" dirty="0"/>
              <a:t>hang</a:t>
            </a:r>
            <a:r>
              <a:rPr lang="en-AU" altLang="hu-HU" sz="2400" dirty="0"/>
              <a:t>, </a:t>
            </a:r>
            <a:r>
              <a:rPr lang="hu-HU" altLang="hu-HU" sz="2400" dirty="0"/>
              <a:t>kép</a:t>
            </a:r>
            <a:r>
              <a:rPr lang="en-AU" altLang="hu-HU" sz="2400" dirty="0"/>
              <a:t>, </a:t>
            </a:r>
            <a:r>
              <a:rPr lang="hu-HU" altLang="hu-HU" sz="2400" dirty="0"/>
              <a:t>stb.</a:t>
            </a:r>
            <a:endParaRPr lang="en-AU" altLang="hu-HU" sz="2400" dirty="0"/>
          </a:p>
          <a:p>
            <a:endParaRPr lang="hu-HU" sz="2400" dirty="0"/>
          </a:p>
        </p:txBody>
      </p:sp>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911" y="2928248"/>
            <a:ext cx="1476375" cy="2238072"/>
          </a:xfrm>
          <a:prstGeom prst="rect">
            <a:avLst/>
          </a:prstGeom>
        </p:spPr>
      </p:pic>
      <p:sp>
        <p:nvSpPr>
          <p:cNvPr id="8" name="Szövegdoboz 7"/>
          <p:cNvSpPr txBox="1"/>
          <p:nvPr/>
        </p:nvSpPr>
        <p:spPr>
          <a:xfrm>
            <a:off x="1789042" y="5166320"/>
            <a:ext cx="1607302" cy="461665"/>
          </a:xfrm>
          <a:prstGeom prst="rect">
            <a:avLst/>
          </a:prstGeom>
          <a:noFill/>
        </p:spPr>
        <p:txBody>
          <a:bodyPr wrap="square" rtlCol="0">
            <a:spAutoFit/>
          </a:bodyPr>
          <a:lstStyle/>
          <a:p>
            <a:pPr algn="ctr"/>
            <a:r>
              <a:rPr lang="hu-HU" sz="2400" dirty="0"/>
              <a:t>szöveg</a:t>
            </a:r>
          </a:p>
        </p:txBody>
      </p:sp>
      <p:sp>
        <p:nvSpPr>
          <p:cNvPr id="9" name="Szövegdoboz 8"/>
          <p:cNvSpPr txBox="1"/>
          <p:nvPr/>
        </p:nvSpPr>
        <p:spPr>
          <a:xfrm>
            <a:off x="7957529" y="5319966"/>
            <a:ext cx="2743200" cy="461665"/>
          </a:xfrm>
          <a:prstGeom prst="rect">
            <a:avLst/>
          </a:prstGeom>
          <a:noFill/>
        </p:spPr>
        <p:txBody>
          <a:bodyPr wrap="square" rtlCol="0">
            <a:spAutoFit/>
          </a:bodyPr>
          <a:lstStyle/>
          <a:p>
            <a:pPr algn="ctr"/>
            <a:r>
              <a:rPr lang="hu-HU" sz="2400" dirty="0"/>
              <a:t>hang</a:t>
            </a:r>
          </a:p>
        </p:txBody>
      </p:sp>
      <p:sp>
        <p:nvSpPr>
          <p:cNvPr id="10" name="Szövegdoboz 9"/>
          <p:cNvSpPr txBox="1"/>
          <p:nvPr/>
        </p:nvSpPr>
        <p:spPr>
          <a:xfrm>
            <a:off x="3396344" y="3367789"/>
            <a:ext cx="4486574" cy="830997"/>
          </a:xfrm>
          <a:prstGeom prst="rect">
            <a:avLst/>
          </a:prstGeom>
          <a:noFill/>
        </p:spPr>
        <p:txBody>
          <a:bodyPr wrap="square" rtlCol="0">
            <a:spAutoFit/>
          </a:bodyPr>
          <a:lstStyle/>
          <a:p>
            <a:r>
              <a:rPr lang="hu-HU" sz="2400" dirty="0"/>
              <a:t>A kimondott betű hanggá változik = új kifejezési forma</a:t>
            </a:r>
          </a:p>
        </p:txBody>
      </p:sp>
      <p:sp>
        <p:nvSpPr>
          <p:cNvPr id="11" name="Jobbra nyíl 10"/>
          <p:cNvSpPr/>
          <p:nvPr/>
        </p:nvSpPr>
        <p:spPr>
          <a:xfrm>
            <a:off x="4835185" y="4667250"/>
            <a:ext cx="1409700" cy="499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171323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dirty="0"/>
              <a:t>A mű kifejezési formája 2.</a:t>
            </a:r>
          </a:p>
        </p:txBody>
      </p:sp>
      <p:sp>
        <p:nvSpPr>
          <p:cNvPr id="3" name="Tartalom helye 2"/>
          <p:cNvSpPr>
            <a:spLocks noGrp="1"/>
          </p:cNvSpPr>
          <p:nvPr>
            <p:ph idx="1"/>
          </p:nvPr>
        </p:nvSpPr>
        <p:spPr>
          <a:xfrm>
            <a:off x="1066800" y="1684862"/>
            <a:ext cx="10437812" cy="3777622"/>
          </a:xfrm>
        </p:spPr>
        <p:txBody>
          <a:bodyPr>
            <a:normAutofit/>
          </a:bodyPr>
          <a:lstStyle/>
          <a:p>
            <a:pPr marL="0" indent="0">
              <a:buNone/>
            </a:pPr>
            <a:r>
              <a:rPr lang="hu-HU" sz="2400" b="1" i="1" dirty="0"/>
              <a:t>Minden</a:t>
            </a:r>
            <a:r>
              <a:rPr lang="hu-HU" sz="2400" dirty="0"/>
              <a:t> változtatás új kifejezési formát eredményez</a:t>
            </a: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98" y="3025147"/>
            <a:ext cx="1803302" cy="2790825"/>
          </a:xfrm>
          <a:prstGeom prst="rect">
            <a:avLst/>
          </a:prstGeom>
        </p:spPr>
      </p:pic>
      <p:sp>
        <p:nvSpPr>
          <p:cNvPr id="5" name="Szövegdoboz 4"/>
          <p:cNvSpPr txBox="1"/>
          <p:nvPr/>
        </p:nvSpPr>
        <p:spPr>
          <a:xfrm>
            <a:off x="1562100" y="6075833"/>
            <a:ext cx="3352800" cy="707886"/>
          </a:xfrm>
          <a:prstGeom prst="rect">
            <a:avLst/>
          </a:prstGeom>
          <a:noFill/>
        </p:spPr>
        <p:txBody>
          <a:bodyPr wrap="square" rtlCol="0">
            <a:spAutoFit/>
          </a:bodyPr>
          <a:lstStyle/>
          <a:p>
            <a:r>
              <a:rPr lang="hu-HU" sz="2000" dirty="0"/>
              <a:t>Eredeti kifejezési forma: magyar nyelvű szöveg</a:t>
            </a:r>
          </a:p>
        </p:txBody>
      </p:sp>
      <p:pic>
        <p:nvPicPr>
          <p:cNvPr id="6" name="Kép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2900" y="2935230"/>
            <a:ext cx="1862137" cy="2880742"/>
          </a:xfrm>
          <a:prstGeom prst="rect">
            <a:avLst/>
          </a:prstGeom>
        </p:spPr>
      </p:pic>
      <p:sp>
        <p:nvSpPr>
          <p:cNvPr id="7" name="Szövegdoboz 6"/>
          <p:cNvSpPr txBox="1"/>
          <p:nvPr/>
        </p:nvSpPr>
        <p:spPr>
          <a:xfrm>
            <a:off x="7353300" y="6152749"/>
            <a:ext cx="3943350" cy="707886"/>
          </a:xfrm>
          <a:prstGeom prst="rect">
            <a:avLst/>
          </a:prstGeom>
          <a:noFill/>
        </p:spPr>
        <p:txBody>
          <a:bodyPr wrap="square" rtlCol="0">
            <a:spAutoFit/>
          </a:bodyPr>
          <a:lstStyle/>
          <a:p>
            <a:r>
              <a:rPr lang="hu-HU" sz="2000" dirty="0"/>
              <a:t>Megváltozott kifejezési forma: német nyelvű szöveg</a:t>
            </a:r>
          </a:p>
        </p:txBody>
      </p:sp>
      <p:sp>
        <p:nvSpPr>
          <p:cNvPr id="8" name="Szövegdoboz 7"/>
          <p:cNvSpPr txBox="1"/>
          <p:nvPr/>
        </p:nvSpPr>
        <p:spPr>
          <a:xfrm>
            <a:off x="3886200" y="3399860"/>
            <a:ext cx="3752850" cy="461665"/>
          </a:xfrm>
          <a:prstGeom prst="rect">
            <a:avLst/>
          </a:prstGeom>
          <a:noFill/>
        </p:spPr>
        <p:txBody>
          <a:bodyPr wrap="square" rtlCol="0">
            <a:spAutoFit/>
          </a:bodyPr>
          <a:lstStyle/>
          <a:p>
            <a:pPr algn="ctr"/>
            <a:r>
              <a:rPr lang="hu-HU" sz="2400" dirty="0"/>
              <a:t>A változtatás: fordítás</a:t>
            </a:r>
          </a:p>
        </p:txBody>
      </p:sp>
      <p:sp>
        <p:nvSpPr>
          <p:cNvPr id="9" name="Jobbra nyíl 8"/>
          <p:cNvSpPr/>
          <p:nvPr/>
        </p:nvSpPr>
        <p:spPr>
          <a:xfrm>
            <a:off x="4914900" y="4762500"/>
            <a:ext cx="1447800" cy="419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79024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Oval 4"/>
          <p:cNvSpPr>
            <a:spLocks noChangeArrowheads="1"/>
          </p:cNvSpPr>
          <p:nvPr/>
        </p:nvSpPr>
        <p:spPr bwMode="auto">
          <a:xfrm>
            <a:off x="4133107" y="2180927"/>
            <a:ext cx="2376488" cy="3960813"/>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a:p>
        </p:txBody>
      </p:sp>
      <p:sp>
        <p:nvSpPr>
          <p:cNvPr id="5125" name="Oval 5"/>
          <p:cNvSpPr>
            <a:spLocks noChangeArrowheads="1"/>
          </p:cNvSpPr>
          <p:nvPr/>
        </p:nvSpPr>
        <p:spPr bwMode="auto">
          <a:xfrm>
            <a:off x="6328967" y="2209749"/>
            <a:ext cx="2381644" cy="3960813"/>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a:p>
        </p:txBody>
      </p:sp>
      <p:sp>
        <p:nvSpPr>
          <p:cNvPr id="5128" name="Text Box 8"/>
          <p:cNvSpPr txBox="1">
            <a:spLocks noChangeArrowheads="1"/>
          </p:cNvSpPr>
          <p:nvPr/>
        </p:nvSpPr>
        <p:spPr bwMode="auto">
          <a:xfrm>
            <a:off x="4604677" y="2407830"/>
            <a:ext cx="1512887"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hu-HU" altLang="hu-HU" dirty="0">
                <a:solidFill>
                  <a:schemeClr val="bg1"/>
                </a:solidFill>
              </a:rPr>
              <a:t>Eredeti mű </a:t>
            </a:r>
          </a:p>
          <a:p>
            <a:pPr algn="ctr" eaLnBrk="1" hangingPunct="1">
              <a:spcBef>
                <a:spcPct val="50000"/>
              </a:spcBef>
            </a:pPr>
            <a:endParaRPr lang="hu-HU" altLang="hu-HU" dirty="0">
              <a:solidFill>
                <a:schemeClr val="bg1"/>
              </a:solidFill>
            </a:endParaRPr>
          </a:p>
          <a:p>
            <a:pPr algn="ctr" eaLnBrk="1" hangingPunct="1">
              <a:spcBef>
                <a:spcPct val="50000"/>
              </a:spcBef>
            </a:pPr>
            <a:endParaRPr lang="hu-HU" altLang="hu-HU" dirty="0">
              <a:solidFill>
                <a:schemeClr val="bg1"/>
              </a:solidFill>
            </a:endParaRPr>
          </a:p>
          <a:p>
            <a:pPr algn="ctr" eaLnBrk="1" hangingPunct="1">
              <a:spcBef>
                <a:spcPct val="50000"/>
              </a:spcBef>
            </a:pPr>
            <a:endParaRPr lang="hu-HU" altLang="hu-HU" dirty="0">
              <a:solidFill>
                <a:schemeClr val="bg1"/>
              </a:solidFill>
            </a:endParaRPr>
          </a:p>
          <a:p>
            <a:pPr algn="ctr" eaLnBrk="1" hangingPunct="1">
              <a:spcBef>
                <a:spcPct val="50000"/>
              </a:spcBef>
            </a:pPr>
            <a:endParaRPr lang="hu-HU" altLang="hu-HU" dirty="0">
              <a:solidFill>
                <a:schemeClr val="bg1"/>
              </a:solidFill>
            </a:endParaRPr>
          </a:p>
          <a:p>
            <a:pPr algn="ctr" eaLnBrk="1" hangingPunct="1">
              <a:spcBef>
                <a:spcPct val="50000"/>
              </a:spcBef>
            </a:pPr>
            <a:endParaRPr lang="hu-HU" altLang="hu-HU" dirty="0">
              <a:solidFill>
                <a:schemeClr val="bg1"/>
              </a:solidFill>
            </a:endParaRPr>
          </a:p>
          <a:p>
            <a:pPr algn="ctr" eaLnBrk="1" hangingPunct="1">
              <a:spcBef>
                <a:spcPts val="600"/>
              </a:spcBef>
            </a:pPr>
            <a:r>
              <a:rPr lang="hu-HU" altLang="hu-HU" i="1" dirty="0">
                <a:solidFill>
                  <a:schemeClr val="bg1"/>
                </a:solidFill>
              </a:rPr>
              <a:t>kifejezési</a:t>
            </a:r>
            <a:r>
              <a:rPr lang="hu-HU" altLang="hu-HU" dirty="0">
                <a:solidFill>
                  <a:schemeClr val="bg1"/>
                </a:solidFill>
              </a:rPr>
              <a:t> forma: szöveg</a:t>
            </a:r>
          </a:p>
        </p:txBody>
      </p:sp>
      <p:sp>
        <p:nvSpPr>
          <p:cNvPr id="5129" name="Text Box 9"/>
          <p:cNvSpPr txBox="1">
            <a:spLocks noChangeArrowheads="1"/>
          </p:cNvSpPr>
          <p:nvPr/>
        </p:nvSpPr>
        <p:spPr bwMode="auto">
          <a:xfrm>
            <a:off x="6520428" y="2494628"/>
            <a:ext cx="2104899"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hu-HU" altLang="hu-HU" dirty="0">
                <a:solidFill>
                  <a:schemeClr val="bg1"/>
                </a:solidFill>
              </a:rPr>
              <a:t>Származékos </a:t>
            </a:r>
          </a:p>
          <a:p>
            <a:pPr algn="ctr" eaLnBrk="1" hangingPunct="1">
              <a:spcBef>
                <a:spcPct val="50000"/>
              </a:spcBef>
            </a:pPr>
            <a:r>
              <a:rPr lang="hu-HU" altLang="hu-HU" dirty="0">
                <a:solidFill>
                  <a:schemeClr val="bg1"/>
                </a:solidFill>
              </a:rPr>
              <a:t>azonos  mű </a:t>
            </a:r>
          </a:p>
          <a:p>
            <a:pPr eaLnBrk="1" hangingPunct="1">
              <a:spcBef>
                <a:spcPct val="50000"/>
              </a:spcBef>
            </a:pPr>
            <a:endParaRPr lang="hu-HU" altLang="hu-HU" dirty="0">
              <a:solidFill>
                <a:schemeClr val="bg1"/>
              </a:solidFill>
            </a:endParaRPr>
          </a:p>
          <a:p>
            <a:pPr eaLnBrk="1" hangingPunct="1">
              <a:spcBef>
                <a:spcPct val="50000"/>
              </a:spcBef>
            </a:pPr>
            <a:endParaRPr lang="hu-HU" altLang="hu-HU" dirty="0">
              <a:solidFill>
                <a:schemeClr val="bg1"/>
              </a:solidFill>
            </a:endParaRPr>
          </a:p>
          <a:p>
            <a:pPr eaLnBrk="1" hangingPunct="1">
              <a:spcBef>
                <a:spcPct val="50000"/>
              </a:spcBef>
            </a:pPr>
            <a:endParaRPr lang="hu-HU" altLang="hu-HU" dirty="0">
              <a:solidFill>
                <a:schemeClr val="bg1"/>
              </a:solidFill>
            </a:endParaRPr>
          </a:p>
          <a:p>
            <a:pPr eaLnBrk="1" hangingPunct="1">
              <a:spcBef>
                <a:spcPct val="50000"/>
              </a:spcBef>
            </a:pPr>
            <a:endParaRPr lang="hu-HU" altLang="hu-HU" dirty="0">
              <a:solidFill>
                <a:schemeClr val="bg1"/>
              </a:solidFill>
            </a:endParaRPr>
          </a:p>
          <a:p>
            <a:pPr eaLnBrk="1" hangingPunct="1">
              <a:spcBef>
                <a:spcPct val="50000"/>
              </a:spcBef>
            </a:pPr>
            <a:endParaRPr lang="hu-HU" altLang="hu-HU" dirty="0">
              <a:solidFill>
                <a:schemeClr val="bg1"/>
              </a:solidFill>
            </a:endParaRPr>
          </a:p>
          <a:p>
            <a:pPr eaLnBrk="1" hangingPunct="1">
              <a:spcBef>
                <a:spcPct val="50000"/>
              </a:spcBef>
            </a:pPr>
            <a:r>
              <a:rPr lang="hu-HU" altLang="hu-HU" dirty="0">
                <a:solidFill>
                  <a:schemeClr val="bg1"/>
                </a:solidFill>
              </a:rPr>
              <a:t> </a:t>
            </a:r>
            <a:r>
              <a:rPr lang="hu-HU" altLang="hu-HU" i="1" dirty="0">
                <a:solidFill>
                  <a:schemeClr val="bg1"/>
                </a:solidFill>
              </a:rPr>
              <a:t>kifejezési forma</a:t>
            </a:r>
          </a:p>
          <a:p>
            <a:pPr algn="ctr" eaLnBrk="1" hangingPunct="1"/>
            <a:r>
              <a:rPr lang="hu-HU" altLang="hu-HU" dirty="0">
                <a:solidFill>
                  <a:schemeClr val="bg1"/>
                </a:solidFill>
              </a:rPr>
              <a:t>szöveg</a:t>
            </a:r>
          </a:p>
        </p:txBody>
      </p:sp>
      <p:sp>
        <p:nvSpPr>
          <p:cNvPr id="5135" name="Oval 15"/>
          <p:cNvSpPr>
            <a:spLocks noChangeArrowheads="1"/>
          </p:cNvSpPr>
          <p:nvPr/>
        </p:nvSpPr>
        <p:spPr bwMode="auto">
          <a:xfrm>
            <a:off x="8285180" y="2589398"/>
            <a:ext cx="2376488" cy="3960813"/>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a:p>
        </p:txBody>
      </p:sp>
      <p:sp>
        <p:nvSpPr>
          <p:cNvPr id="5138" name="Oval 18"/>
          <p:cNvSpPr>
            <a:spLocks noChangeArrowheads="1"/>
          </p:cNvSpPr>
          <p:nvPr/>
        </p:nvSpPr>
        <p:spPr bwMode="auto">
          <a:xfrm>
            <a:off x="2326770" y="2733776"/>
            <a:ext cx="2376488" cy="3960813"/>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a:p>
        </p:txBody>
      </p:sp>
      <p:sp>
        <p:nvSpPr>
          <p:cNvPr id="5139" name="Text Box 19"/>
          <p:cNvSpPr txBox="1">
            <a:spLocks noChangeArrowheads="1"/>
          </p:cNvSpPr>
          <p:nvPr/>
        </p:nvSpPr>
        <p:spPr bwMode="auto">
          <a:xfrm>
            <a:off x="2651173" y="3476455"/>
            <a:ext cx="1655763"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hu-HU" altLang="hu-HU" dirty="0">
                <a:solidFill>
                  <a:schemeClr val="bg1"/>
                </a:solidFill>
              </a:rPr>
              <a:t>Például</a:t>
            </a:r>
          </a:p>
          <a:p>
            <a:pPr algn="ctr" eaLnBrk="1" hangingPunct="1">
              <a:spcBef>
                <a:spcPct val="50000"/>
              </a:spcBef>
            </a:pPr>
            <a:r>
              <a:rPr lang="hu-HU" altLang="hu-HU" dirty="0">
                <a:solidFill>
                  <a:schemeClr val="bg1"/>
                </a:solidFill>
              </a:rPr>
              <a:t>digitalizált szöveg,</a:t>
            </a:r>
          </a:p>
          <a:p>
            <a:pPr algn="ctr" eaLnBrk="1" hangingPunct="1">
              <a:spcBef>
                <a:spcPct val="50000"/>
              </a:spcBef>
            </a:pPr>
            <a:r>
              <a:rPr lang="hu-HU" altLang="hu-HU" dirty="0">
                <a:solidFill>
                  <a:schemeClr val="bg1"/>
                </a:solidFill>
              </a:rPr>
              <a:t>fakszimile</a:t>
            </a:r>
          </a:p>
          <a:p>
            <a:pPr algn="ctr" eaLnBrk="1" hangingPunct="1">
              <a:spcBef>
                <a:spcPct val="50000"/>
              </a:spcBef>
            </a:pPr>
            <a:r>
              <a:rPr lang="hu-HU" altLang="hu-HU" dirty="0">
                <a:solidFill>
                  <a:schemeClr val="bg1"/>
                </a:solidFill>
              </a:rPr>
              <a:t>Megváltozott vagy azonos </a:t>
            </a:r>
            <a:r>
              <a:rPr lang="hu-HU" altLang="hu-HU" i="1" dirty="0">
                <a:solidFill>
                  <a:schemeClr val="bg1"/>
                </a:solidFill>
              </a:rPr>
              <a:t>megjelenési </a:t>
            </a:r>
            <a:r>
              <a:rPr lang="hu-HU" altLang="hu-HU" dirty="0">
                <a:solidFill>
                  <a:schemeClr val="bg1"/>
                </a:solidFill>
              </a:rPr>
              <a:t>forma</a:t>
            </a:r>
          </a:p>
        </p:txBody>
      </p:sp>
      <p:sp>
        <p:nvSpPr>
          <p:cNvPr id="5140" name="Text Box 20"/>
          <p:cNvSpPr txBox="1">
            <a:spLocks noChangeArrowheads="1"/>
          </p:cNvSpPr>
          <p:nvPr/>
        </p:nvSpPr>
        <p:spPr bwMode="auto">
          <a:xfrm>
            <a:off x="8953031" y="3310476"/>
            <a:ext cx="15494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hu-HU" altLang="hu-HU" dirty="0">
                <a:solidFill>
                  <a:schemeClr val="bg1"/>
                </a:solidFill>
              </a:rPr>
              <a:t>Például</a:t>
            </a:r>
          </a:p>
          <a:p>
            <a:pPr eaLnBrk="1" hangingPunct="1">
              <a:spcBef>
                <a:spcPct val="50000"/>
              </a:spcBef>
            </a:pPr>
            <a:r>
              <a:rPr lang="hu-HU" altLang="hu-HU" dirty="0">
                <a:solidFill>
                  <a:schemeClr val="bg1"/>
                </a:solidFill>
              </a:rPr>
              <a:t>Műfordítás</a:t>
            </a:r>
          </a:p>
          <a:p>
            <a:pPr eaLnBrk="1" hangingPunct="1">
              <a:spcBef>
                <a:spcPct val="50000"/>
              </a:spcBef>
            </a:pPr>
            <a:r>
              <a:rPr lang="hu-HU" altLang="hu-HU" dirty="0">
                <a:solidFill>
                  <a:schemeClr val="bg1"/>
                </a:solidFill>
              </a:rPr>
              <a:t>Javított kiadás</a:t>
            </a:r>
          </a:p>
          <a:p>
            <a:pPr eaLnBrk="1" hangingPunct="1">
              <a:spcBef>
                <a:spcPct val="50000"/>
              </a:spcBef>
            </a:pPr>
            <a:r>
              <a:rPr lang="hu-HU" altLang="hu-HU" dirty="0">
                <a:solidFill>
                  <a:schemeClr val="bg1"/>
                </a:solidFill>
              </a:rPr>
              <a:t>Zenemű átirata</a:t>
            </a:r>
          </a:p>
          <a:p>
            <a:pPr eaLnBrk="1" hangingPunct="1">
              <a:spcBef>
                <a:spcPct val="50000"/>
              </a:spcBef>
            </a:pPr>
            <a:r>
              <a:rPr lang="hu-HU" altLang="hu-HU" dirty="0">
                <a:solidFill>
                  <a:schemeClr val="bg1"/>
                </a:solidFill>
              </a:rPr>
              <a:t>Rövidített kiadás</a:t>
            </a:r>
          </a:p>
        </p:txBody>
      </p:sp>
      <p:sp>
        <p:nvSpPr>
          <p:cNvPr id="5142" name="Oval 22"/>
          <p:cNvSpPr>
            <a:spLocks noChangeArrowheads="1"/>
          </p:cNvSpPr>
          <p:nvPr/>
        </p:nvSpPr>
        <p:spPr bwMode="auto">
          <a:xfrm>
            <a:off x="4097654" y="1640722"/>
            <a:ext cx="4734167" cy="5053867"/>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a:p>
        </p:txBody>
      </p:sp>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371" y="2779587"/>
            <a:ext cx="1371677" cy="2122833"/>
          </a:xfrm>
          <a:prstGeom prst="rect">
            <a:avLst/>
          </a:prstGeom>
        </p:spPr>
      </p:pic>
      <p:sp>
        <p:nvSpPr>
          <p:cNvPr id="5144" name="Text Box 24"/>
          <p:cNvSpPr txBox="1">
            <a:spLocks noChangeArrowheads="1"/>
          </p:cNvSpPr>
          <p:nvPr/>
        </p:nvSpPr>
        <p:spPr bwMode="auto">
          <a:xfrm>
            <a:off x="4624152" y="5297032"/>
            <a:ext cx="335652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hu-HU" altLang="hu-HU" sz="2400" dirty="0">
                <a:solidFill>
                  <a:schemeClr val="bg1"/>
                </a:solidFill>
              </a:rPr>
              <a:t>Azonos </a:t>
            </a:r>
            <a:r>
              <a:rPr lang="hu-HU" altLang="hu-HU" sz="2400" i="1" dirty="0">
                <a:solidFill>
                  <a:schemeClr val="bg1"/>
                </a:solidFill>
              </a:rPr>
              <a:t>mű</a:t>
            </a:r>
          </a:p>
        </p:txBody>
      </p:sp>
      <p:pic>
        <p:nvPicPr>
          <p:cNvPr id="3" name="Kép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7054" y="3310476"/>
            <a:ext cx="1238250" cy="2085975"/>
          </a:xfrm>
          <a:prstGeom prst="rect">
            <a:avLst/>
          </a:prstGeom>
        </p:spPr>
      </p:pic>
      <p:sp>
        <p:nvSpPr>
          <p:cNvPr id="22" name="Title 11"/>
          <p:cNvSpPr>
            <a:spLocks noGrp="1"/>
          </p:cNvSpPr>
          <p:nvPr>
            <p:ph type="title"/>
          </p:nvPr>
        </p:nvSpPr>
        <p:spPr>
          <a:xfrm>
            <a:off x="1614513" y="95880"/>
            <a:ext cx="10565081" cy="1516019"/>
          </a:xfrm>
        </p:spPr>
        <p:txBody>
          <a:bodyPr>
            <a:noAutofit/>
          </a:bodyPr>
          <a:lstStyle/>
          <a:p>
            <a:pPr eaLnBrk="1" hangingPunct="1"/>
            <a:r>
              <a:rPr lang="hu-HU" altLang="hu-HU" sz="3200" dirty="0"/>
              <a:t>Összefüggések 1.</a:t>
            </a:r>
            <a:br>
              <a:rPr lang="hu-HU" altLang="hu-HU" sz="3200" dirty="0"/>
            </a:br>
            <a:r>
              <a:rPr lang="hu-HU" altLang="hu-HU" sz="3200" dirty="0"/>
              <a:t>Egyenértékű intellektuális kapcsolat: egy kifejezési forma különböző megjelenési formái</a:t>
            </a:r>
            <a:endParaRPr lang="en-AU" altLang="hu-HU" sz="3200" dirty="0"/>
          </a:p>
        </p:txBody>
      </p:sp>
    </p:spTree>
    <p:extLst>
      <p:ext uri="{BB962C8B-B14F-4D97-AF65-F5344CB8AC3E}">
        <p14:creationId xmlns:p14="http://schemas.microsoft.com/office/powerpoint/2010/main" val="409533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animBg="1"/>
      <p:bldP spid="5125" grpId="0" animBg="1"/>
      <p:bldP spid="5128" grpId="0"/>
      <p:bldP spid="5129" grpId="0"/>
      <p:bldP spid="5135" grpId="0" animBg="1"/>
      <p:bldP spid="5138" grpId="0" animBg="1"/>
      <p:bldP spid="5139" grpId="0"/>
      <p:bldP spid="5140" grpId="0"/>
      <p:bldP spid="5142" grpId="0" animBg="1"/>
      <p:bldP spid="51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2"/>
          <p:cNvSpPr>
            <a:spLocks noChangeArrowheads="1"/>
          </p:cNvSpPr>
          <p:nvPr/>
        </p:nvSpPr>
        <p:spPr bwMode="auto">
          <a:xfrm>
            <a:off x="5263873" y="2214034"/>
            <a:ext cx="2376487" cy="3960812"/>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a:p>
        </p:txBody>
      </p:sp>
      <p:sp>
        <p:nvSpPr>
          <p:cNvPr id="9" name="Oval 14"/>
          <p:cNvSpPr>
            <a:spLocks noChangeArrowheads="1"/>
          </p:cNvSpPr>
          <p:nvPr/>
        </p:nvSpPr>
        <p:spPr bwMode="auto">
          <a:xfrm>
            <a:off x="3212823" y="2214034"/>
            <a:ext cx="2376487" cy="3960812"/>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a:p>
        </p:txBody>
      </p:sp>
      <p:sp>
        <p:nvSpPr>
          <p:cNvPr id="10" name="Text Box 21"/>
          <p:cNvSpPr txBox="1">
            <a:spLocks noChangeArrowheads="1"/>
          </p:cNvSpPr>
          <p:nvPr/>
        </p:nvSpPr>
        <p:spPr bwMode="auto">
          <a:xfrm>
            <a:off x="3650668" y="2995477"/>
            <a:ext cx="172878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hu-HU" altLang="hu-HU" dirty="0">
                <a:solidFill>
                  <a:schemeClr val="bg1"/>
                </a:solidFill>
              </a:rPr>
              <a:t>Műfajváltozást  eredményező változások, például</a:t>
            </a:r>
          </a:p>
          <a:p>
            <a:pPr eaLnBrk="1" hangingPunct="1">
              <a:spcBef>
                <a:spcPct val="50000"/>
              </a:spcBef>
            </a:pPr>
            <a:r>
              <a:rPr lang="hu-HU" altLang="hu-HU" dirty="0">
                <a:solidFill>
                  <a:schemeClr val="bg1"/>
                </a:solidFill>
              </a:rPr>
              <a:t>forgatókönyv</a:t>
            </a:r>
          </a:p>
          <a:p>
            <a:pPr eaLnBrk="1" hangingPunct="1">
              <a:spcBef>
                <a:spcPct val="50000"/>
              </a:spcBef>
            </a:pPr>
            <a:r>
              <a:rPr lang="hu-HU" altLang="hu-HU" dirty="0">
                <a:solidFill>
                  <a:schemeClr val="bg1"/>
                </a:solidFill>
              </a:rPr>
              <a:t>librettó</a:t>
            </a:r>
          </a:p>
          <a:p>
            <a:pPr eaLnBrk="1" hangingPunct="1">
              <a:spcBef>
                <a:spcPct val="50000"/>
              </a:spcBef>
            </a:pPr>
            <a:r>
              <a:rPr lang="hu-HU" altLang="hu-HU" dirty="0" err="1">
                <a:solidFill>
                  <a:schemeClr val="bg1"/>
                </a:solidFill>
              </a:rPr>
              <a:t>abstract</a:t>
            </a:r>
            <a:r>
              <a:rPr lang="hu-HU" altLang="hu-HU" dirty="0">
                <a:solidFill>
                  <a:schemeClr val="bg1"/>
                </a:solidFill>
              </a:rPr>
              <a:t>, stb.</a:t>
            </a:r>
          </a:p>
          <a:p>
            <a:pPr eaLnBrk="1" hangingPunct="1">
              <a:spcBef>
                <a:spcPct val="50000"/>
              </a:spcBef>
            </a:pPr>
            <a:endParaRPr lang="hu-HU" altLang="hu-HU" dirty="0">
              <a:solidFill>
                <a:schemeClr val="bg1"/>
              </a:solidFill>
            </a:endParaRPr>
          </a:p>
        </p:txBody>
      </p:sp>
      <p:sp>
        <p:nvSpPr>
          <p:cNvPr id="11" name="Text Box 23"/>
          <p:cNvSpPr txBox="1">
            <a:spLocks noChangeArrowheads="1"/>
          </p:cNvSpPr>
          <p:nvPr/>
        </p:nvSpPr>
        <p:spPr bwMode="auto">
          <a:xfrm>
            <a:off x="5975868" y="2800524"/>
            <a:ext cx="1439863"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hu-HU" altLang="hu-HU" dirty="0">
                <a:solidFill>
                  <a:schemeClr val="bg1"/>
                </a:solidFill>
              </a:rPr>
              <a:t>Szemle</a:t>
            </a:r>
          </a:p>
          <a:p>
            <a:pPr eaLnBrk="1" hangingPunct="1">
              <a:spcBef>
                <a:spcPct val="50000"/>
              </a:spcBef>
            </a:pPr>
            <a:r>
              <a:rPr lang="hu-HU" altLang="hu-HU" dirty="0">
                <a:solidFill>
                  <a:schemeClr val="bg1"/>
                </a:solidFill>
              </a:rPr>
              <a:t>Ismertetés</a:t>
            </a:r>
          </a:p>
          <a:p>
            <a:pPr eaLnBrk="1" hangingPunct="1">
              <a:spcBef>
                <a:spcPct val="50000"/>
              </a:spcBef>
            </a:pPr>
            <a:r>
              <a:rPr lang="hu-HU" altLang="hu-HU" dirty="0">
                <a:solidFill>
                  <a:schemeClr val="bg1"/>
                </a:solidFill>
              </a:rPr>
              <a:t>Kritika</a:t>
            </a:r>
          </a:p>
          <a:p>
            <a:pPr eaLnBrk="1" hangingPunct="1">
              <a:spcBef>
                <a:spcPct val="50000"/>
              </a:spcBef>
            </a:pPr>
            <a:r>
              <a:rPr lang="hu-HU" altLang="hu-HU" dirty="0">
                <a:solidFill>
                  <a:schemeClr val="bg1"/>
                </a:solidFill>
              </a:rPr>
              <a:t>Kommentár</a:t>
            </a:r>
          </a:p>
          <a:p>
            <a:pPr eaLnBrk="1" hangingPunct="1">
              <a:spcBef>
                <a:spcPct val="50000"/>
              </a:spcBef>
            </a:pPr>
            <a:r>
              <a:rPr lang="hu-HU" altLang="hu-HU" dirty="0">
                <a:solidFill>
                  <a:schemeClr val="bg1"/>
                </a:solidFill>
              </a:rPr>
              <a:t>Kritikai kiadás</a:t>
            </a:r>
          </a:p>
        </p:txBody>
      </p:sp>
      <p:sp>
        <p:nvSpPr>
          <p:cNvPr id="12" name="Oval 13"/>
          <p:cNvSpPr>
            <a:spLocks noChangeArrowheads="1"/>
          </p:cNvSpPr>
          <p:nvPr/>
        </p:nvSpPr>
        <p:spPr bwMode="auto">
          <a:xfrm>
            <a:off x="3212823" y="2214033"/>
            <a:ext cx="4427537" cy="3960813"/>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a:p>
        </p:txBody>
      </p:sp>
      <p:sp>
        <p:nvSpPr>
          <p:cNvPr id="13" name="Text Box 25"/>
          <p:cNvSpPr txBox="1">
            <a:spLocks noChangeArrowheads="1"/>
          </p:cNvSpPr>
          <p:nvPr/>
        </p:nvSpPr>
        <p:spPr bwMode="auto">
          <a:xfrm>
            <a:off x="4130397" y="3834119"/>
            <a:ext cx="2592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hu-HU" altLang="hu-HU" sz="2400" dirty="0">
                <a:solidFill>
                  <a:schemeClr val="bg1"/>
                </a:solidFill>
              </a:rPr>
              <a:t>Új mű</a:t>
            </a:r>
          </a:p>
        </p:txBody>
      </p:sp>
      <p:sp>
        <p:nvSpPr>
          <p:cNvPr id="14" name="Title 11"/>
          <p:cNvSpPr txBox="1">
            <a:spLocks/>
          </p:cNvSpPr>
          <p:nvPr/>
        </p:nvSpPr>
        <p:spPr>
          <a:xfrm>
            <a:off x="1547813" y="4451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hu-HU" altLang="hu-HU" sz="3200" dirty="0"/>
              <a:t>Összefüggések 2.</a:t>
            </a:r>
            <a:br>
              <a:rPr lang="hu-HU" altLang="hu-HU" sz="3200" dirty="0"/>
            </a:br>
            <a:r>
              <a:rPr lang="hu-HU" altLang="hu-HU" sz="3200" dirty="0"/>
              <a:t>származtatott és leíró kapcsolat</a:t>
            </a:r>
            <a:endParaRPr lang="en-AU" altLang="hu-HU" sz="3200" dirty="0"/>
          </a:p>
        </p:txBody>
      </p:sp>
    </p:spTree>
    <p:extLst>
      <p:ext uri="{BB962C8B-B14F-4D97-AF65-F5344CB8AC3E}">
        <p14:creationId xmlns:p14="http://schemas.microsoft.com/office/powerpoint/2010/main" val="262125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2"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342900" y="762000"/>
            <a:ext cx="1028700" cy="461665"/>
          </a:xfrm>
          <a:prstGeom prst="rect">
            <a:avLst/>
          </a:prstGeom>
          <a:solidFill>
            <a:schemeClr val="accent1"/>
          </a:solidFill>
        </p:spPr>
        <p:txBody>
          <a:bodyPr wrap="square" rtlCol="0">
            <a:spAutoFit/>
          </a:bodyPr>
          <a:lstStyle/>
          <a:p>
            <a:r>
              <a:rPr lang="hu-HU" sz="2400" b="1" dirty="0">
                <a:solidFill>
                  <a:schemeClr val="bg1">
                    <a:lumMod val="95000"/>
                  </a:schemeClr>
                </a:solidFill>
              </a:rPr>
              <a:t>A mű</a:t>
            </a:r>
          </a:p>
        </p:txBody>
      </p:sp>
      <p:sp>
        <p:nvSpPr>
          <p:cNvPr id="7" name="Szövegdoboz 6"/>
          <p:cNvSpPr txBox="1"/>
          <p:nvPr/>
        </p:nvSpPr>
        <p:spPr>
          <a:xfrm>
            <a:off x="5029199" y="657135"/>
            <a:ext cx="2200275" cy="1200329"/>
          </a:xfrm>
          <a:prstGeom prst="rect">
            <a:avLst/>
          </a:prstGeom>
          <a:solidFill>
            <a:srgbClr val="E7EED3"/>
          </a:solidFill>
        </p:spPr>
        <p:txBody>
          <a:bodyPr wrap="square" rtlCol="0">
            <a:spAutoFit/>
          </a:bodyPr>
          <a:lstStyle/>
          <a:p>
            <a:r>
              <a:rPr lang="hu-HU" sz="2400" b="1" dirty="0"/>
              <a:t>A gyertyák csonkig égnek</a:t>
            </a:r>
          </a:p>
        </p:txBody>
      </p:sp>
      <p:sp>
        <p:nvSpPr>
          <p:cNvPr id="10" name="Szövegdoboz 9"/>
          <p:cNvSpPr txBox="1"/>
          <p:nvPr/>
        </p:nvSpPr>
        <p:spPr>
          <a:xfrm>
            <a:off x="5029199" y="2647949"/>
            <a:ext cx="2200276" cy="1200329"/>
          </a:xfrm>
          <a:prstGeom prst="rect">
            <a:avLst/>
          </a:prstGeom>
          <a:solidFill>
            <a:srgbClr val="ECF2DD"/>
          </a:solidFill>
        </p:spPr>
        <p:txBody>
          <a:bodyPr wrap="square" rtlCol="0">
            <a:spAutoFit/>
          </a:bodyPr>
          <a:lstStyle/>
          <a:p>
            <a:r>
              <a:rPr lang="hu-HU" sz="2400" b="1" dirty="0"/>
              <a:t>Magyar nyelvű szöveg</a:t>
            </a:r>
          </a:p>
        </p:txBody>
      </p:sp>
      <p:sp>
        <p:nvSpPr>
          <p:cNvPr id="11" name="Szövegdoboz 10"/>
          <p:cNvSpPr txBox="1"/>
          <p:nvPr/>
        </p:nvSpPr>
        <p:spPr>
          <a:xfrm>
            <a:off x="209550" y="2647950"/>
            <a:ext cx="2110748" cy="830997"/>
          </a:xfrm>
          <a:prstGeom prst="rect">
            <a:avLst/>
          </a:prstGeom>
          <a:solidFill>
            <a:srgbClr val="C00000"/>
          </a:solidFill>
        </p:spPr>
        <p:txBody>
          <a:bodyPr wrap="square" rtlCol="0">
            <a:spAutoFit/>
          </a:bodyPr>
          <a:lstStyle/>
          <a:p>
            <a:r>
              <a:rPr lang="hu-HU" sz="2400" b="1" dirty="0">
                <a:solidFill>
                  <a:schemeClr val="bg1"/>
                </a:solidFill>
              </a:rPr>
              <a:t>Kifejezési forma</a:t>
            </a:r>
          </a:p>
        </p:txBody>
      </p:sp>
      <p:sp>
        <p:nvSpPr>
          <p:cNvPr id="12" name="Szövegdoboz 11"/>
          <p:cNvSpPr txBox="1"/>
          <p:nvPr/>
        </p:nvSpPr>
        <p:spPr>
          <a:xfrm>
            <a:off x="209550" y="4906149"/>
            <a:ext cx="2114550" cy="830997"/>
          </a:xfrm>
          <a:prstGeom prst="rect">
            <a:avLst/>
          </a:prstGeom>
          <a:solidFill>
            <a:srgbClr val="C00000"/>
          </a:solidFill>
        </p:spPr>
        <p:txBody>
          <a:bodyPr wrap="square" rtlCol="0">
            <a:spAutoFit/>
          </a:bodyPr>
          <a:lstStyle/>
          <a:p>
            <a:r>
              <a:rPr lang="hu-HU" sz="2400" b="1" dirty="0">
                <a:solidFill>
                  <a:schemeClr val="bg1"/>
                </a:solidFill>
              </a:rPr>
              <a:t>Megjelenési forma</a:t>
            </a:r>
          </a:p>
        </p:txBody>
      </p:sp>
      <p:pic>
        <p:nvPicPr>
          <p:cNvPr id="14" name="Kép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4851868"/>
            <a:ext cx="1209675" cy="1833775"/>
          </a:xfrm>
          <a:prstGeom prst="rect">
            <a:avLst/>
          </a:prstGeom>
        </p:spPr>
      </p:pic>
      <p:sp>
        <p:nvSpPr>
          <p:cNvPr id="15" name="Szövegdoboz 14"/>
          <p:cNvSpPr txBox="1"/>
          <p:nvPr/>
        </p:nvSpPr>
        <p:spPr>
          <a:xfrm>
            <a:off x="2529848" y="2647950"/>
            <a:ext cx="1581150" cy="1200329"/>
          </a:xfrm>
          <a:prstGeom prst="rect">
            <a:avLst/>
          </a:prstGeom>
          <a:solidFill>
            <a:srgbClr val="ECF2DD"/>
          </a:solidFill>
        </p:spPr>
        <p:txBody>
          <a:bodyPr wrap="square" rtlCol="0">
            <a:spAutoFit/>
          </a:bodyPr>
          <a:lstStyle/>
          <a:p>
            <a:r>
              <a:rPr lang="hu-HU" sz="2400" b="1" dirty="0"/>
              <a:t>Francia nyelvű szöveg</a:t>
            </a:r>
          </a:p>
        </p:txBody>
      </p:sp>
      <p:pic>
        <p:nvPicPr>
          <p:cNvPr id="17" name="Kép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159" y="4851868"/>
            <a:ext cx="1088542" cy="1833775"/>
          </a:xfrm>
          <a:prstGeom prst="rect">
            <a:avLst/>
          </a:prstGeom>
        </p:spPr>
      </p:pic>
      <p:pic>
        <p:nvPicPr>
          <p:cNvPr id="24" name="Kép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6350" y="630224"/>
            <a:ext cx="2019300" cy="1364287"/>
          </a:xfrm>
          <a:prstGeom prst="rect">
            <a:avLst/>
          </a:prstGeom>
        </p:spPr>
      </p:pic>
      <p:sp>
        <p:nvSpPr>
          <p:cNvPr id="25" name="Szövegdoboz 24"/>
          <p:cNvSpPr txBox="1"/>
          <p:nvPr/>
        </p:nvSpPr>
        <p:spPr>
          <a:xfrm>
            <a:off x="8858250" y="3120583"/>
            <a:ext cx="2952750" cy="830997"/>
          </a:xfrm>
          <a:prstGeom prst="rect">
            <a:avLst/>
          </a:prstGeom>
          <a:solidFill>
            <a:srgbClr val="ECF2DD"/>
          </a:solidFill>
        </p:spPr>
        <p:txBody>
          <a:bodyPr wrap="square" rtlCol="0">
            <a:spAutoFit/>
          </a:bodyPr>
          <a:lstStyle/>
          <a:p>
            <a:r>
              <a:rPr lang="hu-HU" sz="2400" b="1" dirty="0"/>
              <a:t>magyar nyelvű szövegkönyv</a:t>
            </a:r>
          </a:p>
        </p:txBody>
      </p:sp>
      <p:sp>
        <p:nvSpPr>
          <p:cNvPr id="26" name="Szövegdoboz 25"/>
          <p:cNvSpPr txBox="1"/>
          <p:nvPr/>
        </p:nvSpPr>
        <p:spPr>
          <a:xfrm>
            <a:off x="8265319" y="0"/>
            <a:ext cx="3774281" cy="523220"/>
          </a:xfrm>
          <a:prstGeom prst="rect">
            <a:avLst/>
          </a:prstGeom>
          <a:noFill/>
        </p:spPr>
        <p:txBody>
          <a:bodyPr wrap="square" rtlCol="0">
            <a:spAutoFit/>
          </a:bodyPr>
          <a:lstStyle/>
          <a:p>
            <a:r>
              <a:rPr lang="hu-HU" sz="2800" dirty="0"/>
              <a:t>Új, kapcsolódó mű</a:t>
            </a:r>
          </a:p>
        </p:txBody>
      </p:sp>
      <p:sp>
        <p:nvSpPr>
          <p:cNvPr id="27" name="Szövegdoboz 26"/>
          <p:cNvSpPr txBox="1"/>
          <p:nvPr/>
        </p:nvSpPr>
        <p:spPr>
          <a:xfrm>
            <a:off x="4912998" y="0"/>
            <a:ext cx="2316477" cy="523220"/>
          </a:xfrm>
          <a:prstGeom prst="rect">
            <a:avLst/>
          </a:prstGeom>
          <a:noFill/>
        </p:spPr>
        <p:txBody>
          <a:bodyPr wrap="square" rtlCol="0">
            <a:spAutoFit/>
          </a:bodyPr>
          <a:lstStyle/>
          <a:p>
            <a:pPr algn="ctr"/>
            <a:r>
              <a:rPr lang="hu-HU" sz="2800" dirty="0"/>
              <a:t>Eredeti mű</a:t>
            </a:r>
          </a:p>
        </p:txBody>
      </p:sp>
      <p:sp>
        <p:nvSpPr>
          <p:cNvPr id="2" name="Szövegdoboz 1"/>
          <p:cNvSpPr txBox="1"/>
          <p:nvPr/>
        </p:nvSpPr>
        <p:spPr>
          <a:xfrm>
            <a:off x="8265318" y="1994511"/>
            <a:ext cx="3774281" cy="646331"/>
          </a:xfrm>
          <a:prstGeom prst="rect">
            <a:avLst/>
          </a:prstGeom>
          <a:noFill/>
        </p:spPr>
        <p:txBody>
          <a:bodyPr wrap="square" rtlCol="0">
            <a:spAutoFit/>
          </a:bodyPr>
          <a:lstStyle/>
          <a:p>
            <a:r>
              <a:rPr lang="hu-HU" dirty="0"/>
              <a:t>A kassai Thália Színház előadása a diósgyőri várban 1982</a:t>
            </a:r>
          </a:p>
        </p:txBody>
      </p:sp>
      <p:pic>
        <p:nvPicPr>
          <p:cNvPr id="3" name="Kép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9929" y="4844987"/>
            <a:ext cx="1205742" cy="1866029"/>
          </a:xfrm>
          <a:prstGeom prst="rect">
            <a:avLst/>
          </a:prstGeom>
        </p:spPr>
      </p:pic>
      <p:sp>
        <p:nvSpPr>
          <p:cNvPr id="5" name="Szövegdoboz 4"/>
          <p:cNvSpPr txBox="1"/>
          <p:nvPr/>
        </p:nvSpPr>
        <p:spPr>
          <a:xfrm>
            <a:off x="9510505" y="4950719"/>
            <a:ext cx="2362200" cy="830997"/>
          </a:xfrm>
          <a:prstGeom prst="rect">
            <a:avLst/>
          </a:prstGeom>
          <a:solidFill>
            <a:schemeClr val="bg2"/>
          </a:solidFill>
        </p:spPr>
        <p:txBody>
          <a:bodyPr wrap="square" rtlCol="0">
            <a:spAutoFit/>
          </a:bodyPr>
          <a:lstStyle/>
          <a:p>
            <a:r>
              <a:rPr lang="hu-HU" sz="2400" b="1" dirty="0"/>
              <a:t>Színikritika az előadásról</a:t>
            </a:r>
          </a:p>
        </p:txBody>
      </p:sp>
      <p:pic>
        <p:nvPicPr>
          <p:cNvPr id="13" name="Kép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9024" y="5077034"/>
            <a:ext cx="1733551" cy="1586689"/>
          </a:xfrm>
          <a:prstGeom prst="rect">
            <a:avLst/>
          </a:prstGeom>
        </p:spPr>
      </p:pic>
      <p:sp>
        <p:nvSpPr>
          <p:cNvPr id="31" name="Szövegdoboz 30"/>
          <p:cNvSpPr txBox="1"/>
          <p:nvPr/>
        </p:nvSpPr>
        <p:spPr>
          <a:xfrm>
            <a:off x="7768598" y="653366"/>
            <a:ext cx="537202" cy="400110"/>
          </a:xfrm>
          <a:prstGeom prst="rect">
            <a:avLst/>
          </a:prstGeom>
          <a:noFill/>
        </p:spPr>
        <p:txBody>
          <a:bodyPr wrap="square" rtlCol="0">
            <a:spAutoFit/>
          </a:bodyPr>
          <a:lstStyle/>
          <a:p>
            <a:r>
              <a:rPr lang="hu-HU" sz="2000" dirty="0"/>
              <a:t>új</a:t>
            </a:r>
          </a:p>
        </p:txBody>
      </p:sp>
      <p:sp>
        <p:nvSpPr>
          <p:cNvPr id="34" name="Lefelé nyíl 33"/>
          <p:cNvSpPr/>
          <p:nvPr/>
        </p:nvSpPr>
        <p:spPr>
          <a:xfrm>
            <a:off x="5810250" y="1994511"/>
            <a:ext cx="260986" cy="4629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6" name="Balra nyíl 35"/>
          <p:cNvSpPr/>
          <p:nvPr/>
        </p:nvSpPr>
        <p:spPr>
          <a:xfrm>
            <a:off x="4339849" y="3314760"/>
            <a:ext cx="459582" cy="23973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7" name="Jobbra nyíl 36"/>
          <p:cNvSpPr/>
          <p:nvPr/>
        </p:nvSpPr>
        <p:spPr>
          <a:xfrm>
            <a:off x="7673348" y="1097250"/>
            <a:ext cx="537202" cy="295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8" name="Lefelé nyíl 37"/>
          <p:cNvSpPr/>
          <p:nvPr/>
        </p:nvSpPr>
        <p:spPr>
          <a:xfrm>
            <a:off x="9807883" y="2609850"/>
            <a:ext cx="260986" cy="4629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9" name="Lefelé nyíl 38"/>
          <p:cNvSpPr/>
          <p:nvPr/>
        </p:nvSpPr>
        <p:spPr>
          <a:xfrm>
            <a:off x="9938376" y="4172085"/>
            <a:ext cx="260986" cy="4629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0" name="Lefelé nyíl 39"/>
          <p:cNvSpPr/>
          <p:nvPr/>
        </p:nvSpPr>
        <p:spPr>
          <a:xfrm>
            <a:off x="3065383" y="4172085"/>
            <a:ext cx="331365" cy="4629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42" name="Egyenes összekötő nyíllal 41"/>
          <p:cNvCxnSpPr/>
          <p:nvPr/>
        </p:nvCxnSpPr>
        <p:spPr>
          <a:xfrm flipH="1">
            <a:off x="5002800" y="3951580"/>
            <a:ext cx="807450" cy="777961"/>
          </a:xfrm>
          <a:prstGeom prst="straightConnector1">
            <a:avLst/>
          </a:prstGeom>
          <a:ln w="66675">
            <a:tailEnd type="triangle"/>
          </a:ln>
        </p:spPr>
        <p:style>
          <a:lnRef idx="3">
            <a:schemeClr val="dk1"/>
          </a:lnRef>
          <a:fillRef idx="0">
            <a:schemeClr val="dk1"/>
          </a:fillRef>
          <a:effectRef idx="2">
            <a:schemeClr val="dk1"/>
          </a:effectRef>
          <a:fontRef idx="minor">
            <a:schemeClr val="tx1"/>
          </a:fontRef>
        </p:style>
      </p:cxnSp>
      <p:cxnSp>
        <p:nvCxnSpPr>
          <p:cNvPr id="44" name="Egyenes összekötő nyíllal 43"/>
          <p:cNvCxnSpPr/>
          <p:nvPr/>
        </p:nvCxnSpPr>
        <p:spPr>
          <a:xfrm>
            <a:off x="5855153" y="3944699"/>
            <a:ext cx="589595" cy="784842"/>
          </a:xfrm>
          <a:prstGeom prst="straightConnector1">
            <a:avLst/>
          </a:prstGeom>
          <a:ln w="73025">
            <a:tailEnd type="triangle"/>
          </a:ln>
        </p:spPr>
        <p:style>
          <a:lnRef idx="3">
            <a:schemeClr val="dk1"/>
          </a:lnRef>
          <a:fillRef idx="0">
            <a:schemeClr val="dk1"/>
          </a:fillRef>
          <a:effectRef idx="2">
            <a:schemeClr val="dk1"/>
          </a:effectRef>
          <a:fontRef idx="minor">
            <a:schemeClr val="tx1"/>
          </a:fontRef>
        </p:style>
      </p:cxnSp>
      <p:cxnSp>
        <p:nvCxnSpPr>
          <p:cNvPr id="47" name="Egyenes összekötő nyíllal 46"/>
          <p:cNvCxnSpPr/>
          <p:nvPr/>
        </p:nvCxnSpPr>
        <p:spPr>
          <a:xfrm>
            <a:off x="5855153" y="3944699"/>
            <a:ext cx="2355397" cy="900288"/>
          </a:xfrm>
          <a:prstGeom prst="straightConnector1">
            <a:avLst/>
          </a:prstGeom>
          <a:ln w="73025">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72574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04987" y="417939"/>
            <a:ext cx="8911687" cy="1280890"/>
          </a:xfrm>
        </p:spPr>
        <p:txBody>
          <a:bodyPr>
            <a:normAutofit/>
          </a:bodyPr>
          <a:lstStyle/>
          <a:p>
            <a:r>
              <a:rPr lang="hu-HU" sz="3200" dirty="0"/>
              <a:t>A mű kifejezési formájának fizikai megtestesülése</a:t>
            </a:r>
          </a:p>
        </p:txBody>
      </p:sp>
      <p:sp>
        <p:nvSpPr>
          <p:cNvPr id="4" name="TextBox 15"/>
          <p:cNvSpPr txBox="1"/>
          <p:nvPr/>
        </p:nvSpPr>
        <p:spPr>
          <a:xfrm>
            <a:off x="672945" y="2297772"/>
            <a:ext cx="2000250" cy="461665"/>
          </a:xfrm>
          <a:prstGeom prst="rect">
            <a:avLst/>
          </a:prstGeom>
          <a:noFill/>
        </p:spPr>
        <p:txBody>
          <a:bodyPr>
            <a:spAutoFit/>
          </a:bodyPr>
          <a:lstStyle/>
          <a:p>
            <a:pPr eaLnBrk="1" hangingPunct="1">
              <a:defRPr/>
            </a:pPr>
            <a:r>
              <a:rPr lang="hu-HU" sz="2400" dirty="0">
                <a:cs typeface="Arial" charset="0"/>
              </a:rPr>
              <a:t>Fizikai szint</a:t>
            </a:r>
            <a:endParaRPr lang="en-AU" sz="2400" dirty="0">
              <a:cs typeface="Arial" charset="0"/>
            </a:endParaRPr>
          </a:p>
        </p:txBody>
      </p:sp>
      <p:sp>
        <p:nvSpPr>
          <p:cNvPr id="5" name="Szövegdoboz 4"/>
          <p:cNvSpPr txBox="1"/>
          <p:nvPr/>
        </p:nvSpPr>
        <p:spPr>
          <a:xfrm>
            <a:off x="3237324" y="1928440"/>
            <a:ext cx="2343149" cy="830997"/>
          </a:xfrm>
          <a:prstGeom prst="rect">
            <a:avLst/>
          </a:prstGeom>
          <a:noFill/>
        </p:spPr>
        <p:txBody>
          <a:bodyPr wrap="square" rtlCol="0">
            <a:spAutoFit/>
          </a:bodyPr>
          <a:lstStyle/>
          <a:p>
            <a:r>
              <a:rPr lang="hu-HU" sz="2400" dirty="0"/>
              <a:t>Megjelenési forma</a:t>
            </a:r>
          </a:p>
        </p:txBody>
      </p:sp>
      <p:sp>
        <p:nvSpPr>
          <p:cNvPr id="6" name="Szövegdoboz 5"/>
          <p:cNvSpPr txBox="1"/>
          <p:nvPr/>
        </p:nvSpPr>
        <p:spPr>
          <a:xfrm>
            <a:off x="3237324" y="2898386"/>
            <a:ext cx="2699657" cy="830997"/>
          </a:xfrm>
          <a:prstGeom prst="rect">
            <a:avLst/>
          </a:prstGeom>
          <a:noFill/>
        </p:spPr>
        <p:txBody>
          <a:bodyPr wrap="square" rtlCol="0">
            <a:spAutoFit/>
          </a:bodyPr>
          <a:lstStyle/>
          <a:p>
            <a:r>
              <a:rPr lang="hu-HU" sz="2400" dirty="0"/>
              <a:t>Fizikai egységek, példányok</a:t>
            </a:r>
          </a:p>
        </p:txBody>
      </p:sp>
      <p:cxnSp>
        <p:nvCxnSpPr>
          <p:cNvPr id="7" name="Egyenes összekötő nyíllal 6"/>
          <p:cNvCxnSpPr/>
          <p:nvPr/>
        </p:nvCxnSpPr>
        <p:spPr>
          <a:xfrm flipV="1">
            <a:off x="2404454" y="2297772"/>
            <a:ext cx="727302" cy="290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Egyenes összekötő nyíllal 7"/>
          <p:cNvCxnSpPr/>
          <p:nvPr/>
        </p:nvCxnSpPr>
        <p:spPr>
          <a:xfrm>
            <a:off x="2388351" y="2592588"/>
            <a:ext cx="743405" cy="642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Kép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687" y="2205832"/>
            <a:ext cx="1965941" cy="2980216"/>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3755" y="3447117"/>
            <a:ext cx="2870069" cy="2626924"/>
          </a:xfrm>
          <a:prstGeom prst="rect">
            <a:avLst/>
          </a:prstGeom>
        </p:spPr>
      </p:pic>
      <p:pic>
        <p:nvPicPr>
          <p:cNvPr id="10" name="Kép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418" y="3931343"/>
            <a:ext cx="3339832" cy="2926657"/>
          </a:xfrm>
          <a:prstGeom prst="rect">
            <a:avLst/>
          </a:prstGeom>
        </p:spPr>
      </p:pic>
    </p:spTree>
    <p:extLst>
      <p:ext uri="{BB962C8B-B14F-4D97-AF65-F5344CB8AC3E}">
        <p14:creationId xmlns:p14="http://schemas.microsoft.com/office/powerpoint/2010/main" val="2002118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p:cNvSpPr>
            <a:spLocks noGrp="1"/>
          </p:cNvSpPr>
          <p:nvPr>
            <p:ph idx="1"/>
          </p:nvPr>
        </p:nvSpPr>
        <p:spPr>
          <a:xfrm>
            <a:off x="519734" y="1532145"/>
            <a:ext cx="8000378" cy="4525963"/>
          </a:xfrm>
        </p:spPr>
        <p:txBody>
          <a:bodyPr>
            <a:normAutofit/>
          </a:bodyPr>
          <a:lstStyle/>
          <a:p>
            <a:pPr>
              <a:spcBef>
                <a:spcPct val="0"/>
              </a:spcBef>
              <a:buFont typeface="Arial" panose="020B0604020202020204" pitchFamily="34" charset="0"/>
              <a:buNone/>
            </a:pPr>
            <a:endParaRPr lang="en-AU" altLang="hu-HU" sz="2800" dirty="0"/>
          </a:p>
          <a:p>
            <a:pPr>
              <a:spcBef>
                <a:spcPct val="0"/>
              </a:spcBef>
              <a:buFont typeface="Arial" panose="020B0604020202020204" pitchFamily="34" charset="0"/>
              <a:buNone/>
            </a:pPr>
            <a:r>
              <a:rPr lang="en-AU" altLang="hu-HU" sz="2800" dirty="0"/>
              <a:t>100   1</a:t>
            </a:r>
            <a:r>
              <a:rPr lang="hu-HU" altLang="hu-HU" sz="2800" dirty="0"/>
              <a:t>0</a:t>
            </a:r>
            <a:r>
              <a:rPr lang="en-AU" altLang="hu-HU" sz="2800" dirty="0"/>
              <a:t> </a:t>
            </a:r>
            <a:r>
              <a:rPr lang="en-AU" altLang="hu-HU" sz="2800" dirty="0">
                <a:solidFill>
                  <a:srgbClr val="FF0000"/>
                </a:solidFill>
              </a:rPr>
              <a:t>  $a</a:t>
            </a:r>
            <a:r>
              <a:rPr lang="hu-HU" altLang="hu-HU" sz="2800" dirty="0">
                <a:solidFill>
                  <a:srgbClr val="FF0000"/>
                </a:solidFill>
              </a:rPr>
              <a:t>Márai</a:t>
            </a:r>
            <a:r>
              <a:rPr lang="en-AU" altLang="hu-HU" sz="2800" dirty="0">
                <a:solidFill>
                  <a:srgbClr val="FF0000"/>
                </a:solidFill>
              </a:rPr>
              <a:t> $</a:t>
            </a:r>
            <a:r>
              <a:rPr lang="hu-HU" altLang="hu-HU" sz="2800" dirty="0">
                <a:solidFill>
                  <a:srgbClr val="FF0000"/>
                </a:solidFill>
              </a:rPr>
              <a:t>jSándor</a:t>
            </a:r>
            <a:r>
              <a:rPr lang="en-AU" altLang="hu-HU" sz="2800" dirty="0">
                <a:solidFill>
                  <a:srgbClr val="FF0000"/>
                </a:solidFill>
              </a:rPr>
              <a:t> $d1</a:t>
            </a:r>
            <a:r>
              <a:rPr lang="hu-HU" altLang="hu-HU" sz="2800" dirty="0">
                <a:solidFill>
                  <a:srgbClr val="FF0000"/>
                </a:solidFill>
              </a:rPr>
              <a:t>900</a:t>
            </a:r>
            <a:r>
              <a:rPr lang="en-AU" altLang="hu-HU" sz="2800" dirty="0">
                <a:solidFill>
                  <a:srgbClr val="FF0000"/>
                </a:solidFill>
              </a:rPr>
              <a:t>-</a:t>
            </a:r>
            <a:r>
              <a:rPr lang="hu-HU" altLang="hu-HU" sz="2800" dirty="0">
                <a:solidFill>
                  <a:srgbClr val="FF0000"/>
                </a:solidFill>
              </a:rPr>
              <a:t>1989</a:t>
            </a:r>
            <a:r>
              <a:rPr lang="en-AU" altLang="hu-HU" sz="2800" dirty="0">
                <a:solidFill>
                  <a:srgbClr val="FF0000"/>
                </a:solidFill>
              </a:rPr>
              <a:t>	</a:t>
            </a:r>
            <a:endParaRPr lang="en-AU" altLang="hu-HU" sz="2800" b="1" dirty="0">
              <a:solidFill>
                <a:srgbClr val="FF0000"/>
              </a:solidFill>
            </a:endParaRPr>
          </a:p>
          <a:p>
            <a:pPr marL="1619250" indent="-1619250">
              <a:spcBef>
                <a:spcPct val="0"/>
              </a:spcBef>
              <a:buFont typeface="Arial" panose="020B0604020202020204" pitchFamily="34" charset="0"/>
              <a:buNone/>
            </a:pPr>
            <a:r>
              <a:rPr lang="en-AU" altLang="hu-HU" sz="2800" dirty="0"/>
              <a:t>240   1</a:t>
            </a:r>
            <a:r>
              <a:rPr lang="hu-HU" altLang="hu-HU" sz="2800" dirty="0"/>
              <a:t>2</a:t>
            </a:r>
            <a:r>
              <a:rPr lang="en-AU" altLang="hu-HU" sz="2800" dirty="0"/>
              <a:t>   </a:t>
            </a:r>
            <a:r>
              <a:rPr lang="en-AU" altLang="hu-HU" sz="2800" dirty="0">
                <a:solidFill>
                  <a:srgbClr val="FF0000"/>
                </a:solidFill>
              </a:rPr>
              <a:t>$a</a:t>
            </a:r>
            <a:r>
              <a:rPr lang="hu-HU" sz="2800" dirty="0">
                <a:solidFill>
                  <a:srgbClr val="FF0000"/>
                </a:solidFill>
              </a:rPr>
              <a:t>A gyertyák csonkig égnek </a:t>
            </a:r>
            <a:r>
              <a:rPr lang="en-AU" altLang="hu-HU" sz="2800" dirty="0">
                <a:solidFill>
                  <a:srgbClr val="00B050"/>
                </a:solidFill>
              </a:rPr>
              <a:t>$</a:t>
            </a:r>
            <a:r>
              <a:rPr lang="hu-HU" altLang="hu-HU" sz="2800" dirty="0" err="1">
                <a:solidFill>
                  <a:srgbClr val="00B050"/>
                </a:solidFill>
              </a:rPr>
              <a:t>inémet</a:t>
            </a:r>
            <a:endParaRPr lang="hu-HU" altLang="hu-HU" sz="2800" dirty="0">
              <a:solidFill>
                <a:srgbClr val="00B050"/>
              </a:solidFill>
            </a:endParaRPr>
          </a:p>
          <a:p>
            <a:pPr marL="1619250" indent="-1619250">
              <a:spcBef>
                <a:spcPct val="0"/>
              </a:spcBef>
              <a:buFont typeface="Arial" panose="020B0604020202020204" pitchFamily="34" charset="0"/>
              <a:buNone/>
            </a:pPr>
            <a:r>
              <a:rPr lang="en-AU" altLang="hu-HU" sz="2800" dirty="0">
                <a:solidFill>
                  <a:schemeClr val="tx1"/>
                </a:solidFill>
              </a:rPr>
              <a:t>245   1</a:t>
            </a:r>
            <a:r>
              <a:rPr lang="hu-HU" altLang="hu-HU" sz="2800" dirty="0">
                <a:solidFill>
                  <a:schemeClr val="tx1"/>
                </a:solidFill>
              </a:rPr>
              <a:t>4</a:t>
            </a:r>
            <a:r>
              <a:rPr lang="en-AU" altLang="hu-HU" sz="2800" dirty="0">
                <a:solidFill>
                  <a:schemeClr val="tx1"/>
                </a:solidFill>
              </a:rPr>
              <a:t>   $a</a:t>
            </a:r>
            <a:r>
              <a:rPr lang="hu-HU" sz="2800" dirty="0">
                <a:solidFill>
                  <a:schemeClr val="tx1"/>
                </a:solidFill>
              </a:rPr>
              <a:t>Die </a:t>
            </a:r>
            <a:r>
              <a:rPr lang="hu-HU" sz="2800" dirty="0" err="1">
                <a:solidFill>
                  <a:schemeClr val="tx1"/>
                </a:solidFill>
              </a:rPr>
              <a:t>Glut</a:t>
            </a:r>
            <a:r>
              <a:rPr lang="hu-HU" sz="2800" dirty="0">
                <a:solidFill>
                  <a:schemeClr val="tx1"/>
                </a:solidFill>
              </a:rPr>
              <a:t> </a:t>
            </a:r>
            <a:r>
              <a:rPr lang="de-DE" altLang="hu-HU" sz="2800" dirty="0">
                <a:solidFill>
                  <a:schemeClr val="tx1"/>
                </a:solidFill>
              </a:rPr>
              <a:t>$b</a:t>
            </a:r>
            <a:r>
              <a:rPr lang="hu-HU" altLang="hu-HU" sz="2800" dirty="0">
                <a:solidFill>
                  <a:schemeClr val="tx1"/>
                </a:solidFill>
              </a:rPr>
              <a:t>r</a:t>
            </a:r>
            <a:r>
              <a:rPr lang="de-DE" altLang="hu-HU" sz="2800" dirty="0" err="1">
                <a:solidFill>
                  <a:schemeClr val="tx1"/>
                </a:solidFill>
              </a:rPr>
              <a:t>oman</a:t>
            </a:r>
            <a:r>
              <a:rPr lang="de-DE" altLang="hu-HU" sz="2800" dirty="0">
                <a:solidFill>
                  <a:schemeClr val="tx1"/>
                </a:solidFill>
              </a:rPr>
              <a:t> $</a:t>
            </a:r>
            <a:r>
              <a:rPr lang="hu-HU" altLang="hu-HU" sz="2800" dirty="0" err="1">
                <a:solidFill>
                  <a:schemeClr val="tx1"/>
                </a:solidFill>
              </a:rPr>
              <a:t>cSándor</a:t>
            </a:r>
            <a:r>
              <a:rPr lang="hu-HU" altLang="hu-HU" sz="2800" dirty="0">
                <a:solidFill>
                  <a:schemeClr val="tx1"/>
                </a:solidFill>
              </a:rPr>
              <a:t> Márai </a:t>
            </a:r>
            <a:r>
              <a:rPr lang="en-AU" altLang="hu-HU" sz="2800" dirty="0">
                <a:solidFill>
                  <a:schemeClr val="tx1"/>
                </a:solidFill>
              </a:rPr>
              <a:t>$</a:t>
            </a:r>
            <a:r>
              <a:rPr lang="hu-HU" altLang="hu-HU" sz="2800" dirty="0">
                <a:solidFill>
                  <a:schemeClr val="tx1"/>
                </a:solidFill>
              </a:rPr>
              <a:t>e</a:t>
            </a:r>
            <a:r>
              <a:rPr lang="de-DE" sz="2800" dirty="0">
                <a:solidFill>
                  <a:schemeClr val="tx1"/>
                </a:solidFill>
              </a:rPr>
              <a:t> aus dem </a:t>
            </a:r>
            <a:r>
              <a:rPr lang="de-DE" sz="2800" dirty="0" err="1">
                <a:solidFill>
                  <a:schemeClr val="tx1"/>
                </a:solidFill>
              </a:rPr>
              <a:t>Ung</a:t>
            </a:r>
            <a:r>
              <a:rPr lang="de-DE" sz="2800" dirty="0">
                <a:solidFill>
                  <a:schemeClr val="tx1"/>
                </a:solidFill>
              </a:rPr>
              <a:t>. und mit einem Nachw. von Christina </a:t>
            </a:r>
            <a:r>
              <a:rPr lang="de-DE" sz="2800" dirty="0" err="1">
                <a:solidFill>
                  <a:schemeClr val="tx1"/>
                </a:solidFill>
              </a:rPr>
              <a:t>Viragh</a:t>
            </a:r>
            <a:endParaRPr lang="hu-HU" sz="2800" dirty="0">
              <a:solidFill>
                <a:schemeClr val="tx1"/>
              </a:solidFill>
            </a:endParaRPr>
          </a:p>
          <a:p>
            <a:pPr marL="1428750" indent="-1428750">
              <a:spcBef>
                <a:spcPct val="0"/>
              </a:spcBef>
              <a:buFont typeface="Arial" panose="020B0604020202020204" pitchFamily="34" charset="0"/>
              <a:buNone/>
            </a:pPr>
            <a:r>
              <a:rPr lang="hu-HU" altLang="hu-HU" sz="2800" dirty="0">
                <a:solidFill>
                  <a:schemeClr val="tx1"/>
                </a:solidFill>
              </a:rPr>
              <a:t>250</a:t>
            </a:r>
            <a:r>
              <a:rPr lang="hu-HU" altLang="hu-HU" sz="2800" b="1" dirty="0">
                <a:solidFill>
                  <a:schemeClr val="tx1"/>
                </a:solidFill>
              </a:rPr>
              <a:t>	</a:t>
            </a:r>
            <a:r>
              <a:rPr lang="en-AU" altLang="hu-HU" sz="2800" dirty="0">
                <a:solidFill>
                  <a:schemeClr val="tx1"/>
                </a:solidFill>
              </a:rPr>
              <a:t> $</a:t>
            </a:r>
            <a:r>
              <a:rPr lang="hu-HU" altLang="hu-HU" sz="2800" dirty="0">
                <a:solidFill>
                  <a:schemeClr val="tx1"/>
                </a:solidFill>
              </a:rPr>
              <a:t>a 4. </a:t>
            </a:r>
            <a:r>
              <a:rPr lang="hu-HU" altLang="hu-HU" sz="2800" dirty="0" err="1">
                <a:solidFill>
                  <a:schemeClr val="tx1"/>
                </a:solidFill>
              </a:rPr>
              <a:t>Aufl</a:t>
            </a:r>
            <a:r>
              <a:rPr lang="hu-HU" altLang="hu-HU" sz="2800" dirty="0">
                <a:solidFill>
                  <a:schemeClr val="tx1"/>
                </a:solidFill>
              </a:rPr>
              <a:t>.</a:t>
            </a:r>
            <a:endParaRPr lang="en-AU" altLang="hu-HU" sz="2800" b="1" dirty="0">
              <a:solidFill>
                <a:schemeClr val="tx1"/>
              </a:solidFill>
            </a:endParaRPr>
          </a:p>
          <a:p>
            <a:pPr>
              <a:spcBef>
                <a:spcPct val="0"/>
              </a:spcBef>
              <a:buFont typeface="Arial" panose="020B0604020202020204" pitchFamily="34" charset="0"/>
              <a:buNone/>
            </a:pPr>
            <a:r>
              <a:rPr lang="en-AU" altLang="hu-HU" sz="2800" dirty="0"/>
              <a:t>700   1</a:t>
            </a:r>
            <a:r>
              <a:rPr lang="hu-HU" altLang="hu-HU" sz="2800" dirty="0"/>
              <a:t>1</a:t>
            </a:r>
            <a:r>
              <a:rPr lang="en-AU" altLang="hu-HU" sz="2800" dirty="0"/>
              <a:t>  </a:t>
            </a:r>
            <a:r>
              <a:rPr lang="en-AU" altLang="hu-HU" sz="2800" dirty="0">
                <a:solidFill>
                  <a:srgbClr val="00B050"/>
                </a:solidFill>
              </a:rPr>
              <a:t> $</a:t>
            </a:r>
            <a:r>
              <a:rPr lang="hu-HU" altLang="hu-HU" sz="2800" dirty="0" err="1">
                <a:solidFill>
                  <a:srgbClr val="00B050"/>
                </a:solidFill>
              </a:rPr>
              <a:t>aVirágh</a:t>
            </a:r>
            <a:r>
              <a:rPr lang="en-AU" altLang="hu-HU" sz="2800" dirty="0">
                <a:solidFill>
                  <a:srgbClr val="00B050"/>
                </a:solidFill>
              </a:rPr>
              <a:t>$</a:t>
            </a:r>
            <a:r>
              <a:rPr lang="hu-HU" altLang="hu-HU" sz="2800" dirty="0" err="1">
                <a:solidFill>
                  <a:srgbClr val="00B050"/>
                </a:solidFill>
              </a:rPr>
              <a:t>jKrisztina</a:t>
            </a:r>
            <a:r>
              <a:rPr lang="hu-HU" altLang="hu-HU" sz="2800" dirty="0">
                <a:solidFill>
                  <a:srgbClr val="00B050"/>
                </a:solidFill>
              </a:rPr>
              <a:t> </a:t>
            </a:r>
            <a:r>
              <a:rPr lang="en-AU" altLang="hu-HU" sz="2800" dirty="0">
                <a:solidFill>
                  <a:srgbClr val="00B050"/>
                </a:solidFill>
              </a:rPr>
              <a:t>$</a:t>
            </a:r>
            <a:r>
              <a:rPr lang="hu-HU" altLang="hu-HU" sz="2800" dirty="0">
                <a:solidFill>
                  <a:srgbClr val="00B050"/>
                </a:solidFill>
              </a:rPr>
              <a:t>d1953 </a:t>
            </a:r>
            <a:r>
              <a:rPr lang="en-AU" altLang="hu-HU" sz="2800" dirty="0">
                <a:solidFill>
                  <a:srgbClr val="00B050"/>
                </a:solidFill>
              </a:rPr>
              <a:t>$</a:t>
            </a:r>
            <a:r>
              <a:rPr lang="hu-HU" altLang="hu-HU" sz="2800" dirty="0">
                <a:solidFill>
                  <a:srgbClr val="00B050"/>
                </a:solidFill>
              </a:rPr>
              <a:t>4ford.</a:t>
            </a:r>
            <a:endParaRPr lang="en-AU" altLang="hu-HU" sz="2800" dirty="0">
              <a:solidFill>
                <a:srgbClr val="00B050"/>
              </a:solidFill>
            </a:endParaRPr>
          </a:p>
          <a:p>
            <a:pPr>
              <a:spcBef>
                <a:spcPct val="0"/>
              </a:spcBef>
              <a:buFont typeface="Arial" panose="020B0604020202020204" pitchFamily="34" charset="0"/>
              <a:buNone/>
            </a:pPr>
            <a:endParaRPr lang="en-AU" altLang="hu-HU" sz="2800" dirty="0">
              <a:solidFill>
                <a:srgbClr val="00B050"/>
              </a:solidFill>
            </a:endParaRPr>
          </a:p>
        </p:txBody>
      </p:sp>
      <p:sp>
        <p:nvSpPr>
          <p:cNvPr id="4" name="Title 11"/>
          <p:cNvSpPr>
            <a:spLocks noGrp="1"/>
          </p:cNvSpPr>
          <p:nvPr>
            <p:ph type="title"/>
          </p:nvPr>
        </p:nvSpPr>
        <p:spPr>
          <a:xfrm>
            <a:off x="1649681" y="482326"/>
            <a:ext cx="9867405" cy="1280890"/>
          </a:xfrm>
        </p:spPr>
        <p:txBody>
          <a:bodyPr>
            <a:normAutofit/>
          </a:bodyPr>
          <a:lstStyle/>
          <a:p>
            <a:pPr eaLnBrk="1" hangingPunct="1"/>
            <a:r>
              <a:rPr lang="hu-HU" altLang="hu-HU" sz="3200" dirty="0"/>
              <a:t>A mű és a kifejezési forma ismérvei a HUNMARC rekordban</a:t>
            </a:r>
            <a:endParaRPr lang="en-AU" altLang="hu-HU" sz="3200" dirty="0"/>
          </a:p>
        </p:txBody>
      </p:sp>
      <p:pic>
        <p:nvPicPr>
          <p:cNvPr id="6" name="Kép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8212" y="1122771"/>
            <a:ext cx="3343275" cy="5172075"/>
          </a:xfrm>
          <a:prstGeom prst="rect">
            <a:avLst/>
          </a:prstGeom>
        </p:spPr>
      </p:pic>
      <p:sp>
        <p:nvSpPr>
          <p:cNvPr id="7" name="Szövegdoboz 6"/>
          <p:cNvSpPr txBox="1"/>
          <p:nvPr/>
        </p:nvSpPr>
        <p:spPr>
          <a:xfrm>
            <a:off x="1504950" y="6294846"/>
            <a:ext cx="685800" cy="369332"/>
          </a:xfrm>
          <a:prstGeom prst="rect">
            <a:avLst/>
          </a:prstGeom>
          <a:solidFill>
            <a:schemeClr val="accent1">
              <a:lumMod val="60000"/>
              <a:lumOff val="40000"/>
            </a:schemeClr>
          </a:solidFill>
        </p:spPr>
        <p:txBody>
          <a:bodyPr wrap="square" rtlCol="0">
            <a:spAutoFit/>
          </a:bodyPr>
          <a:lstStyle/>
          <a:p>
            <a:endParaRPr lang="hu-HU" dirty="0"/>
          </a:p>
        </p:txBody>
      </p:sp>
      <p:sp>
        <p:nvSpPr>
          <p:cNvPr id="8" name="Szövegdoboz 7"/>
          <p:cNvSpPr txBox="1"/>
          <p:nvPr/>
        </p:nvSpPr>
        <p:spPr>
          <a:xfrm>
            <a:off x="2190750" y="6294846"/>
            <a:ext cx="2819400" cy="369332"/>
          </a:xfrm>
          <a:prstGeom prst="rect">
            <a:avLst/>
          </a:prstGeom>
          <a:noFill/>
        </p:spPr>
        <p:txBody>
          <a:bodyPr wrap="square" rtlCol="0">
            <a:spAutoFit/>
          </a:bodyPr>
          <a:lstStyle/>
          <a:p>
            <a:r>
              <a:rPr lang="hu-HU" dirty="0"/>
              <a:t>= kapcsolat a művel</a:t>
            </a:r>
          </a:p>
        </p:txBody>
      </p:sp>
      <p:sp>
        <p:nvSpPr>
          <p:cNvPr id="10" name="Szövegdoboz 9"/>
          <p:cNvSpPr txBox="1"/>
          <p:nvPr/>
        </p:nvSpPr>
        <p:spPr>
          <a:xfrm>
            <a:off x="4646747" y="6294846"/>
            <a:ext cx="685800" cy="369332"/>
          </a:xfrm>
          <a:prstGeom prst="rect">
            <a:avLst/>
          </a:prstGeom>
          <a:solidFill>
            <a:srgbClr val="92D050"/>
          </a:solidFill>
        </p:spPr>
        <p:txBody>
          <a:bodyPr wrap="square" rtlCol="0">
            <a:spAutoFit/>
          </a:bodyPr>
          <a:lstStyle/>
          <a:p>
            <a:endParaRPr lang="hu-HU" dirty="0"/>
          </a:p>
        </p:txBody>
      </p:sp>
      <p:sp>
        <p:nvSpPr>
          <p:cNvPr id="11" name="Szövegdoboz 10"/>
          <p:cNvSpPr txBox="1"/>
          <p:nvPr/>
        </p:nvSpPr>
        <p:spPr>
          <a:xfrm>
            <a:off x="5370646" y="6297358"/>
            <a:ext cx="4059103" cy="369332"/>
          </a:xfrm>
          <a:prstGeom prst="rect">
            <a:avLst/>
          </a:prstGeom>
          <a:noFill/>
        </p:spPr>
        <p:txBody>
          <a:bodyPr wrap="square" rtlCol="0">
            <a:spAutoFit/>
          </a:bodyPr>
          <a:lstStyle/>
          <a:p>
            <a:r>
              <a:rPr lang="hu-HU" dirty="0"/>
              <a:t>= kapcsolat a kifejezési formával</a:t>
            </a:r>
          </a:p>
        </p:txBody>
      </p:sp>
    </p:spTree>
    <p:extLst>
      <p:ext uri="{BB962C8B-B14F-4D97-AF65-F5344CB8AC3E}">
        <p14:creationId xmlns:p14="http://schemas.microsoft.com/office/powerpoint/2010/main" val="3648968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1"/>
          <p:cNvSpPr>
            <a:spLocks noGrp="1"/>
          </p:cNvSpPr>
          <p:nvPr>
            <p:ph type="title"/>
          </p:nvPr>
        </p:nvSpPr>
        <p:spPr>
          <a:xfrm>
            <a:off x="1897185" y="512462"/>
            <a:ext cx="8911687" cy="1280890"/>
          </a:xfrm>
        </p:spPr>
        <p:txBody>
          <a:bodyPr/>
          <a:lstStyle/>
          <a:p>
            <a:pPr eaLnBrk="1" hangingPunct="1"/>
            <a:r>
              <a:rPr lang="hu-HU" altLang="hu-HU" sz="3200" dirty="0"/>
              <a:t>A megjelenési forma attribútumai (ismérvei)</a:t>
            </a:r>
            <a:endParaRPr lang="en-AU" altLang="hu-HU" sz="3200" dirty="0"/>
          </a:p>
        </p:txBody>
      </p:sp>
      <p:sp>
        <p:nvSpPr>
          <p:cNvPr id="40963" name="Rectangle 3"/>
          <p:cNvSpPr>
            <a:spLocks noGrp="1" noChangeArrowheads="1"/>
          </p:cNvSpPr>
          <p:nvPr>
            <p:ph sz="half" idx="1"/>
          </p:nvPr>
        </p:nvSpPr>
        <p:spPr/>
        <p:txBody>
          <a:bodyPr>
            <a:normAutofit fontScale="92500"/>
          </a:bodyPr>
          <a:lstStyle/>
          <a:p>
            <a:pPr marL="341313" lvl="1" indent="-341313">
              <a:lnSpc>
                <a:spcPct val="90000"/>
              </a:lnSpc>
              <a:spcBef>
                <a:spcPts val="600"/>
              </a:spcBef>
              <a:buFont typeface="Arial" panose="020B0604020202020204" pitchFamily="34" charset="0"/>
              <a:buChar char="•"/>
            </a:pPr>
            <a:r>
              <a:rPr lang="hu-HU" altLang="hu-HU" sz="2800" dirty="0">
                <a:ea typeface="MS PGothic" pitchFamily="34" charset="-128"/>
              </a:rPr>
              <a:t>Címe</a:t>
            </a:r>
            <a:endParaRPr lang="en-US" altLang="hu-HU" sz="2800" dirty="0">
              <a:ea typeface="MS PGothic" pitchFamily="34" charset="-128"/>
            </a:endParaRPr>
          </a:p>
          <a:p>
            <a:pPr marL="341313" lvl="1" indent="-341313">
              <a:lnSpc>
                <a:spcPct val="90000"/>
              </a:lnSpc>
              <a:spcBef>
                <a:spcPts val="600"/>
              </a:spcBef>
              <a:buFont typeface="Arial" panose="020B0604020202020204" pitchFamily="34" charset="0"/>
              <a:buChar char="•"/>
            </a:pPr>
            <a:r>
              <a:rPr lang="hu-HU" altLang="hu-HU" sz="2800" dirty="0">
                <a:ea typeface="MS PGothic" pitchFamily="34" charset="-128"/>
              </a:rPr>
              <a:t>Szerzőségi közlés</a:t>
            </a:r>
            <a:endParaRPr lang="en-US" altLang="hu-HU" sz="2800" dirty="0">
              <a:ea typeface="MS PGothic" pitchFamily="34" charset="-128"/>
            </a:endParaRPr>
          </a:p>
          <a:p>
            <a:pPr marL="341313" lvl="1" indent="-341313">
              <a:lnSpc>
                <a:spcPct val="90000"/>
              </a:lnSpc>
              <a:spcBef>
                <a:spcPts val="600"/>
              </a:spcBef>
              <a:buFont typeface="Arial" panose="020B0604020202020204" pitchFamily="34" charset="0"/>
              <a:buChar char="•"/>
            </a:pPr>
            <a:r>
              <a:rPr lang="hu-HU" altLang="hu-HU" sz="2800" dirty="0">
                <a:ea typeface="MS PGothic" pitchFamily="34" charset="-128"/>
              </a:rPr>
              <a:t>Kiadásjelzés</a:t>
            </a:r>
            <a:endParaRPr lang="en-US" altLang="hu-HU" sz="2800" dirty="0">
              <a:ea typeface="MS PGothic" pitchFamily="34" charset="-128"/>
            </a:endParaRPr>
          </a:p>
          <a:p>
            <a:pPr marL="341313" lvl="1" indent="-341313">
              <a:lnSpc>
                <a:spcPct val="90000"/>
              </a:lnSpc>
              <a:spcBef>
                <a:spcPts val="600"/>
              </a:spcBef>
              <a:buFont typeface="Arial" panose="020B0604020202020204" pitchFamily="34" charset="0"/>
              <a:buChar char="•"/>
            </a:pPr>
            <a:r>
              <a:rPr lang="hu-HU" altLang="hu-HU" sz="2800" dirty="0">
                <a:ea typeface="MS PGothic" pitchFamily="34" charset="-128"/>
              </a:rPr>
              <a:t>Megjelenés helye, kiadó neve, megjelenés éve</a:t>
            </a:r>
            <a:endParaRPr lang="en-US" altLang="hu-HU" sz="2800" dirty="0">
              <a:ea typeface="MS PGothic" pitchFamily="34" charset="-128"/>
            </a:endParaRPr>
          </a:p>
          <a:p>
            <a:pPr marL="341313" lvl="1" indent="-341313">
              <a:lnSpc>
                <a:spcPct val="90000"/>
              </a:lnSpc>
              <a:spcBef>
                <a:spcPts val="600"/>
              </a:spcBef>
              <a:buFont typeface="Arial" panose="020B0604020202020204" pitchFamily="34" charset="0"/>
              <a:buChar char="•"/>
            </a:pPr>
            <a:r>
              <a:rPr lang="hu-HU" altLang="hu-HU" sz="2800" dirty="0">
                <a:ea typeface="MS PGothic" pitchFamily="34" charset="-128"/>
              </a:rPr>
              <a:t>Sorozat</a:t>
            </a:r>
          </a:p>
          <a:p>
            <a:pPr marL="341313" lvl="1" indent="-341313">
              <a:lnSpc>
                <a:spcPct val="90000"/>
              </a:lnSpc>
              <a:spcBef>
                <a:spcPts val="600"/>
              </a:spcBef>
              <a:buFont typeface="Arial" panose="020B0604020202020204" pitchFamily="34" charset="0"/>
              <a:buChar char="•"/>
            </a:pPr>
            <a:r>
              <a:rPr lang="hu-HU" altLang="hu-HU" sz="2800" dirty="0">
                <a:ea typeface="MS PGothic" pitchFamily="34" charset="-128"/>
              </a:rPr>
              <a:t>Fizikai hordozó jellemzői, pl. terjedelem</a:t>
            </a:r>
            <a:endParaRPr lang="en-US" altLang="hu-HU" sz="2800" dirty="0">
              <a:ea typeface="MS PGothic" pitchFamily="34" charset="-128"/>
            </a:endParaRPr>
          </a:p>
          <a:p>
            <a:pPr marL="341313" lvl="1" indent="-341313">
              <a:lnSpc>
                <a:spcPct val="0"/>
              </a:lnSpc>
              <a:spcBef>
                <a:spcPct val="0"/>
              </a:spcBef>
              <a:buNone/>
            </a:pPr>
            <a:endParaRPr lang="en-US" altLang="hu-HU" sz="2200" b="1" dirty="0">
              <a:ea typeface="MS PGothic" pitchFamily="34" charset="-128"/>
            </a:endParaRPr>
          </a:p>
        </p:txBody>
      </p:sp>
      <p:sp>
        <p:nvSpPr>
          <p:cNvPr id="40964" name="Content Placeholder 4"/>
          <p:cNvSpPr>
            <a:spLocks noGrp="1"/>
          </p:cNvSpPr>
          <p:nvPr>
            <p:ph sz="half" idx="2"/>
          </p:nvPr>
        </p:nvSpPr>
        <p:spPr/>
        <p:txBody>
          <a:bodyPr>
            <a:normAutofit/>
          </a:bodyPr>
          <a:lstStyle/>
          <a:p>
            <a:pPr marL="341313" lvl="1" indent="-341313">
              <a:lnSpc>
                <a:spcPct val="90000"/>
              </a:lnSpc>
              <a:spcBef>
                <a:spcPts val="600"/>
              </a:spcBef>
              <a:buFont typeface="Arial" panose="020B0604020202020204" pitchFamily="34" charset="0"/>
              <a:buChar char="•"/>
            </a:pPr>
            <a:r>
              <a:rPr lang="hu-HU" altLang="hu-HU" sz="2800" dirty="0">
                <a:ea typeface="MS PGothic" pitchFamily="34" charset="-128"/>
              </a:rPr>
              <a:t>Azonosítók (pl. ISBN)</a:t>
            </a:r>
            <a:endParaRPr lang="en-US" altLang="hu-HU" dirty="0">
              <a:ea typeface="MS PGothic" pitchFamily="34" charset="-128"/>
            </a:endParaRPr>
          </a:p>
          <a:p>
            <a:pPr marL="341313" lvl="1" indent="-341313">
              <a:lnSpc>
                <a:spcPct val="90000"/>
              </a:lnSpc>
              <a:spcBef>
                <a:spcPts val="600"/>
              </a:spcBef>
              <a:buFont typeface="Arial" panose="020B0604020202020204" pitchFamily="34" charset="0"/>
              <a:buChar char="•"/>
            </a:pPr>
            <a:r>
              <a:rPr lang="hu-HU" altLang="hu-HU" sz="2800" dirty="0">
                <a:ea typeface="MS PGothic" pitchFamily="34" charset="-128"/>
              </a:rPr>
              <a:t>Működési követelmények</a:t>
            </a:r>
            <a:endParaRPr lang="en-US" altLang="hu-HU" sz="2800" dirty="0">
              <a:ea typeface="MS PGothic" pitchFamily="34" charset="-128"/>
            </a:endParaRPr>
          </a:p>
          <a:p>
            <a:pPr marL="341313" lvl="1" indent="-341313">
              <a:lnSpc>
                <a:spcPct val="90000"/>
              </a:lnSpc>
              <a:spcBef>
                <a:spcPts val="600"/>
              </a:spcBef>
              <a:buFont typeface="Arial" panose="020B0604020202020204" pitchFamily="34" charset="0"/>
              <a:buChar char="•"/>
            </a:pPr>
            <a:r>
              <a:rPr lang="hu-HU" altLang="hu-HU" sz="2800" dirty="0">
                <a:ea typeface="MS PGothic" pitchFamily="34" charset="-128"/>
              </a:rPr>
              <a:t>A beszerzés forrása</a:t>
            </a:r>
            <a:endParaRPr lang="en-US" altLang="hu-HU" sz="2800" dirty="0">
              <a:ea typeface="MS PGothic" pitchFamily="34" charset="-128"/>
            </a:endParaRPr>
          </a:p>
          <a:p>
            <a:pPr marL="341313" lvl="1" indent="-341313">
              <a:lnSpc>
                <a:spcPct val="90000"/>
              </a:lnSpc>
              <a:spcBef>
                <a:spcPts val="600"/>
              </a:spcBef>
              <a:buFont typeface="Arial" panose="020B0604020202020204" pitchFamily="34" charset="0"/>
              <a:buChar char="•"/>
            </a:pPr>
            <a:r>
              <a:rPr lang="hu-HU" altLang="hu-HU" sz="2800" dirty="0">
                <a:ea typeface="MS PGothic" pitchFamily="34" charset="-128"/>
              </a:rPr>
              <a:t>Hozzáférés módja</a:t>
            </a:r>
            <a:endParaRPr lang="en-US" altLang="hu-HU" sz="2800" dirty="0">
              <a:ea typeface="MS PGothic" pitchFamily="34" charset="-128"/>
            </a:endParaRPr>
          </a:p>
          <a:p>
            <a:pPr marL="341313" lvl="1" indent="-341313">
              <a:lnSpc>
                <a:spcPct val="90000"/>
              </a:lnSpc>
              <a:spcBef>
                <a:spcPts val="600"/>
              </a:spcBef>
              <a:buFont typeface="Arial" panose="020B0604020202020204" pitchFamily="34" charset="0"/>
              <a:buChar char="•"/>
            </a:pPr>
            <a:r>
              <a:rPr lang="hu-HU" altLang="hu-HU" sz="2800" dirty="0">
                <a:ea typeface="MS PGothic" pitchFamily="34" charset="-128"/>
              </a:rPr>
              <a:t>Hozzáférés korlátozása</a:t>
            </a:r>
            <a:endParaRPr lang="en-US" altLang="hu-HU" sz="2800" dirty="0">
              <a:ea typeface="MS PGothic" pitchFamily="34" charset="-128"/>
            </a:endParaRPr>
          </a:p>
          <a:p>
            <a:endParaRPr lang="en-AU" altLang="hu-HU" dirty="0"/>
          </a:p>
        </p:txBody>
      </p:sp>
      <p:sp>
        <p:nvSpPr>
          <p:cNvPr id="4096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2488658-58A4-474E-8711-8F95B986F541}" type="slidenum">
              <a:rPr lang="en-AU" altLang="en-US" sz="1200">
                <a:solidFill>
                  <a:srgbClr val="898989"/>
                </a:solidFill>
              </a:rPr>
              <a:pPr>
                <a:spcBef>
                  <a:spcPct val="0"/>
                </a:spcBef>
                <a:buFontTx/>
                <a:buNone/>
              </a:pPr>
              <a:t>28</a:t>
            </a:fld>
            <a:endParaRPr lang="en-AU" altLang="en-US" sz="1200">
              <a:solidFill>
                <a:srgbClr val="898989"/>
              </a:solidFill>
            </a:endParaRPr>
          </a:p>
        </p:txBody>
      </p:sp>
    </p:spTree>
    <p:extLst>
      <p:ext uri="{BB962C8B-B14F-4D97-AF65-F5344CB8AC3E}">
        <p14:creationId xmlns:p14="http://schemas.microsoft.com/office/powerpoint/2010/main" val="4066572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1"/>
          <p:cNvSpPr>
            <a:spLocks noGrp="1"/>
          </p:cNvSpPr>
          <p:nvPr>
            <p:ph type="title"/>
          </p:nvPr>
        </p:nvSpPr>
        <p:spPr/>
        <p:txBody>
          <a:bodyPr/>
          <a:lstStyle/>
          <a:p>
            <a:pPr eaLnBrk="1" hangingPunct="1"/>
            <a:r>
              <a:rPr lang="hu-HU" altLang="hu-HU" sz="3200" dirty="0"/>
              <a:t>A megjelenési forma attribútumai</a:t>
            </a:r>
            <a:br>
              <a:rPr lang="hu-HU" altLang="hu-HU" sz="3200" b="1" dirty="0"/>
            </a:br>
            <a:r>
              <a:rPr lang="hu-HU" altLang="hu-HU" sz="3200" dirty="0"/>
              <a:t>Példák</a:t>
            </a:r>
            <a:endParaRPr lang="en-AU" altLang="hu-HU" sz="3200" dirty="0"/>
          </a:p>
        </p:txBody>
      </p:sp>
      <p:sp>
        <p:nvSpPr>
          <p:cNvPr id="43011" name="Rectangle 3"/>
          <p:cNvSpPr>
            <a:spLocks noGrp="1" noChangeArrowheads="1"/>
          </p:cNvSpPr>
          <p:nvPr>
            <p:ph sz="half" idx="1"/>
          </p:nvPr>
        </p:nvSpPr>
        <p:spPr/>
        <p:txBody>
          <a:bodyPr>
            <a:normAutofit/>
          </a:bodyPr>
          <a:lstStyle/>
          <a:p>
            <a:pPr marL="0" lvl="1" indent="0">
              <a:lnSpc>
                <a:spcPct val="80000"/>
              </a:lnSpc>
              <a:spcBef>
                <a:spcPct val="0"/>
              </a:spcBef>
              <a:buNone/>
            </a:pPr>
            <a:r>
              <a:rPr lang="hu-HU" altLang="hu-HU" sz="2400" dirty="0">
                <a:ea typeface="MS PGothic" pitchFamily="34" charset="-128"/>
              </a:rPr>
              <a:t>Nyomtatott könyv</a:t>
            </a:r>
            <a:endParaRPr lang="en-US" altLang="hu-HU" sz="2400" dirty="0">
              <a:ea typeface="MS PGothic" pitchFamily="34" charset="-128"/>
            </a:endParaRPr>
          </a:p>
          <a:p>
            <a:pPr marL="742950" lvl="2" indent="-342900">
              <a:lnSpc>
                <a:spcPct val="80000"/>
              </a:lnSpc>
              <a:buFont typeface="Symbol" panose="05050102010706020507" pitchFamily="18" charset="2"/>
              <a:buChar char=""/>
            </a:pPr>
            <a:r>
              <a:rPr lang="hu-HU" altLang="hu-HU" sz="2200" dirty="0"/>
              <a:t>Betűtípus</a:t>
            </a:r>
            <a:endParaRPr lang="en-US" altLang="hu-HU" sz="2200" dirty="0"/>
          </a:p>
          <a:p>
            <a:pPr marL="742950" lvl="2" indent="-342900">
              <a:lnSpc>
                <a:spcPct val="80000"/>
              </a:lnSpc>
              <a:spcBef>
                <a:spcPts val="0"/>
              </a:spcBef>
              <a:buFont typeface="Symbol" panose="05050102010706020507" pitchFamily="18" charset="2"/>
              <a:buChar char=""/>
              <a:defRPr/>
            </a:pPr>
            <a:r>
              <a:rPr lang="hu-HU" altLang="hu-HU" sz="2200" dirty="0"/>
              <a:t>Betűméret</a:t>
            </a:r>
          </a:p>
          <a:p>
            <a:pPr marL="342900" lvl="1" indent="-342900">
              <a:lnSpc>
                <a:spcPct val="80000"/>
              </a:lnSpc>
              <a:spcBef>
                <a:spcPts val="0"/>
              </a:spcBef>
              <a:buFont typeface="Symbol" panose="05050102010706020507" pitchFamily="18" charset="2"/>
              <a:buChar char=""/>
              <a:defRPr/>
            </a:pPr>
            <a:endParaRPr lang="hu-HU" sz="2400" dirty="0">
              <a:ea typeface="ＭＳ Ｐゴシック" pitchFamily="-108" charset="-128"/>
            </a:endParaRPr>
          </a:p>
          <a:p>
            <a:pPr marL="0" lvl="1" indent="0">
              <a:lnSpc>
                <a:spcPct val="80000"/>
              </a:lnSpc>
              <a:spcBef>
                <a:spcPts val="0"/>
              </a:spcBef>
              <a:buNone/>
              <a:defRPr/>
            </a:pPr>
            <a:r>
              <a:rPr lang="hu-HU" sz="2400" dirty="0">
                <a:ea typeface="ＭＳ Ｐゴシック" pitchFamily="-108" charset="-128"/>
              </a:rPr>
              <a:t>Elektronikus forrás</a:t>
            </a:r>
            <a:endParaRPr lang="en-US" sz="2400" dirty="0">
              <a:ea typeface="ＭＳ Ｐゴシック" pitchFamily="-108" charset="-128"/>
            </a:endParaRPr>
          </a:p>
          <a:p>
            <a:pPr lvl="1">
              <a:lnSpc>
                <a:spcPct val="80000"/>
              </a:lnSpc>
              <a:buFont typeface="Symbol" panose="05050102010706020507" pitchFamily="18" charset="2"/>
              <a:buChar char=""/>
              <a:defRPr/>
            </a:pPr>
            <a:r>
              <a:rPr lang="hu-HU" sz="2400" dirty="0"/>
              <a:t>Működési feltételek</a:t>
            </a:r>
            <a:endParaRPr lang="en-US" sz="2400" dirty="0"/>
          </a:p>
          <a:p>
            <a:pPr lvl="1">
              <a:lnSpc>
                <a:spcPct val="80000"/>
              </a:lnSpc>
              <a:buFont typeface="Symbol" panose="05050102010706020507" pitchFamily="18" charset="2"/>
              <a:buChar char=""/>
              <a:defRPr/>
            </a:pPr>
            <a:r>
              <a:rPr lang="hu-HU" sz="2400" dirty="0"/>
              <a:t>A fájl jellemzői</a:t>
            </a:r>
            <a:endParaRPr lang="en-US" sz="2400" dirty="0"/>
          </a:p>
          <a:p>
            <a:pPr lvl="1">
              <a:lnSpc>
                <a:spcPct val="80000"/>
              </a:lnSpc>
              <a:buFont typeface="Symbol" panose="05050102010706020507" pitchFamily="18" charset="2"/>
              <a:buChar char=""/>
              <a:defRPr/>
            </a:pPr>
            <a:r>
              <a:rPr lang="hu-HU" sz="2400" dirty="0"/>
              <a:t>A hozzáférés módja</a:t>
            </a:r>
            <a:endParaRPr lang="en-US" sz="2400" dirty="0"/>
          </a:p>
          <a:p>
            <a:pPr lvl="1">
              <a:lnSpc>
                <a:spcPct val="80000"/>
              </a:lnSpc>
              <a:buFont typeface="Symbol" panose="05050102010706020507" pitchFamily="18" charset="2"/>
              <a:buChar char=""/>
              <a:defRPr/>
            </a:pPr>
            <a:r>
              <a:rPr lang="hu-HU" sz="2400" dirty="0"/>
              <a:t>Hozzáférési cím</a:t>
            </a:r>
            <a:endParaRPr lang="en-US" sz="2400" dirty="0"/>
          </a:p>
          <a:p>
            <a:pPr marL="342900" lvl="1" indent="-342900">
              <a:lnSpc>
                <a:spcPct val="80000"/>
              </a:lnSpc>
              <a:buFont typeface="Symbol" panose="05050102010706020507" pitchFamily="18" charset="2"/>
              <a:buChar char=""/>
            </a:pPr>
            <a:endParaRPr lang="en-US" altLang="hu-HU" sz="2400" dirty="0"/>
          </a:p>
          <a:p>
            <a:pPr marL="342900" lvl="1" indent="-342900">
              <a:lnSpc>
                <a:spcPct val="0"/>
              </a:lnSpc>
              <a:spcBef>
                <a:spcPct val="0"/>
              </a:spcBef>
              <a:buFont typeface="Symbol" panose="05050102010706020507" pitchFamily="18" charset="2"/>
              <a:buChar char=""/>
            </a:pPr>
            <a:endParaRPr lang="en-US" altLang="hu-HU" sz="2400" b="1" dirty="0">
              <a:ea typeface="MS PGothic" pitchFamily="34" charset="-128"/>
            </a:endParaRPr>
          </a:p>
        </p:txBody>
      </p:sp>
      <p:sp>
        <p:nvSpPr>
          <p:cNvPr id="5" name="Content Placeholder 4"/>
          <p:cNvSpPr>
            <a:spLocks noGrp="1"/>
          </p:cNvSpPr>
          <p:nvPr>
            <p:ph sz="half" idx="2"/>
          </p:nvPr>
        </p:nvSpPr>
        <p:spPr/>
        <p:txBody>
          <a:bodyPr>
            <a:normAutofit/>
          </a:bodyPr>
          <a:lstStyle/>
          <a:p>
            <a:pPr marL="0" lvl="1" indent="0">
              <a:lnSpc>
                <a:spcPct val="80000"/>
              </a:lnSpc>
              <a:spcBef>
                <a:spcPts val="0"/>
              </a:spcBef>
              <a:buNone/>
              <a:defRPr/>
            </a:pPr>
            <a:r>
              <a:rPr lang="hu-HU" sz="2400" dirty="0">
                <a:ea typeface="ＭＳ Ｐゴシック" pitchFamily="-108" charset="-128"/>
              </a:rPr>
              <a:t>Hangfelvétel</a:t>
            </a:r>
            <a:endParaRPr lang="en-US" sz="2400" dirty="0">
              <a:ea typeface="ＭＳ Ｐゴシック" pitchFamily="-108" charset="-128"/>
            </a:endParaRPr>
          </a:p>
          <a:p>
            <a:pPr lvl="1" eaLnBrk="1" hangingPunct="1">
              <a:lnSpc>
                <a:spcPct val="80000"/>
              </a:lnSpc>
              <a:buFont typeface="Symbol" panose="05050102010706020507" pitchFamily="18" charset="2"/>
              <a:buChar char="Þ"/>
              <a:defRPr/>
            </a:pPr>
            <a:r>
              <a:rPr lang="hu-HU" sz="2400" dirty="0"/>
              <a:t>A hang fajtája</a:t>
            </a:r>
            <a:endParaRPr lang="en-US" sz="2400" dirty="0"/>
          </a:p>
          <a:p>
            <a:pPr lvl="1" eaLnBrk="1" hangingPunct="1">
              <a:lnSpc>
                <a:spcPct val="80000"/>
              </a:lnSpc>
              <a:buFont typeface="Symbol" panose="05050102010706020507" pitchFamily="18" charset="2"/>
              <a:buChar char="Þ"/>
              <a:defRPr/>
            </a:pPr>
            <a:r>
              <a:rPr lang="hu-HU" sz="2400" dirty="0"/>
              <a:t>Lejátszási sebesség</a:t>
            </a:r>
            <a:endParaRPr lang="en-US" sz="2400" dirty="0"/>
          </a:p>
          <a:p>
            <a:pPr lvl="1" eaLnBrk="1" hangingPunct="1">
              <a:lnSpc>
                <a:spcPct val="80000"/>
              </a:lnSpc>
              <a:buFont typeface="Symbol" panose="05050102010706020507" pitchFamily="18" charset="2"/>
              <a:buChar char="Þ"/>
              <a:defRPr/>
            </a:pPr>
            <a:r>
              <a:rPr lang="hu-HU" sz="2400" dirty="0"/>
              <a:t>Barázdaszélesség</a:t>
            </a:r>
            <a:endParaRPr lang="en-US" sz="2400" dirty="0"/>
          </a:p>
          <a:p>
            <a:pPr lvl="1" eaLnBrk="1" hangingPunct="1">
              <a:lnSpc>
                <a:spcPct val="80000"/>
              </a:lnSpc>
              <a:buFont typeface="Symbol" panose="05050102010706020507" pitchFamily="18" charset="2"/>
              <a:buChar char="Þ"/>
              <a:defRPr/>
            </a:pPr>
            <a:r>
              <a:rPr lang="hu-HU" sz="2400" dirty="0"/>
              <a:t>A vágás módja</a:t>
            </a:r>
            <a:endParaRPr lang="en-US" sz="2400" dirty="0"/>
          </a:p>
          <a:p>
            <a:pPr marL="0" lvl="1" indent="0">
              <a:lnSpc>
                <a:spcPct val="80000"/>
              </a:lnSpc>
              <a:spcBef>
                <a:spcPts val="0"/>
              </a:spcBef>
              <a:buNone/>
              <a:defRPr/>
            </a:pPr>
            <a:endParaRPr lang="hu-HU" sz="2400" dirty="0">
              <a:ea typeface="ＭＳ Ｐゴシック" pitchFamily="-108" charset="-128"/>
            </a:endParaRPr>
          </a:p>
          <a:p>
            <a:pPr marL="0" lvl="1" indent="0">
              <a:lnSpc>
                <a:spcPct val="80000"/>
              </a:lnSpc>
              <a:spcBef>
                <a:spcPts val="0"/>
              </a:spcBef>
              <a:buNone/>
              <a:defRPr/>
            </a:pPr>
            <a:r>
              <a:rPr lang="hu-HU" sz="2400" dirty="0">
                <a:ea typeface="ＭＳ Ｐゴシック" pitchFamily="-108" charset="-128"/>
              </a:rPr>
              <a:t>Kép</a:t>
            </a:r>
            <a:endParaRPr lang="en-US" sz="2400" dirty="0">
              <a:ea typeface="ＭＳ Ｐゴシック" pitchFamily="-108" charset="-128"/>
            </a:endParaRPr>
          </a:p>
          <a:p>
            <a:pPr lvl="1" eaLnBrk="1" hangingPunct="1">
              <a:lnSpc>
                <a:spcPct val="80000"/>
              </a:lnSpc>
              <a:buFont typeface="Symbol" panose="05050102010706020507" pitchFamily="18" charset="2"/>
              <a:buChar char="Þ"/>
              <a:defRPr/>
            </a:pPr>
            <a:r>
              <a:rPr lang="hu-HU" sz="2400" dirty="0"/>
              <a:t>Szín</a:t>
            </a:r>
            <a:endParaRPr lang="en-US" sz="2400" dirty="0"/>
          </a:p>
        </p:txBody>
      </p:sp>
      <p:sp>
        <p:nvSpPr>
          <p:cNvPr id="4301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AF02926-E9B2-4601-94E7-15FAE9B73DAF}" type="slidenum">
              <a:rPr lang="en-AU" altLang="en-US" sz="1200">
                <a:solidFill>
                  <a:srgbClr val="898989"/>
                </a:solidFill>
              </a:rPr>
              <a:pPr>
                <a:spcBef>
                  <a:spcPct val="0"/>
                </a:spcBef>
                <a:buFontTx/>
                <a:buNone/>
              </a:pPr>
              <a:t>29</a:t>
            </a:fld>
            <a:endParaRPr lang="en-AU" altLang="en-US" sz="1200">
              <a:solidFill>
                <a:srgbClr val="898989"/>
              </a:solidFill>
            </a:endParaRPr>
          </a:p>
        </p:txBody>
      </p:sp>
    </p:spTree>
    <p:extLst>
      <p:ext uri="{BB962C8B-B14F-4D97-AF65-F5344CB8AC3E}">
        <p14:creationId xmlns:p14="http://schemas.microsoft.com/office/powerpoint/2010/main" val="1136442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F4C104D-5F30-4811-9376-566B26E471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15E34B-5D02-4E01-A936-E8E1C0AB6F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11">
            <a:extLst>
              <a:ext uri="{FF2B5EF4-FFF2-40B4-BE49-F238E27FC236}">
                <a16:creationId xmlns:a16="http://schemas.microsoft.com/office/drawing/2014/main" id="{7DE3414B-B032-4710-A468-D3285E38C5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Ábra 15" descr="Könyvek"/>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896" y="3121935"/>
            <a:ext cx="3445565" cy="3445565"/>
          </a:xfrm>
          <a:prstGeom prst="rect">
            <a:avLst/>
          </a:prstGeom>
        </p:spPr>
      </p:pic>
      <p:sp>
        <p:nvSpPr>
          <p:cNvPr id="2" name="Cím 1"/>
          <p:cNvSpPr>
            <a:spLocks noGrp="1"/>
          </p:cNvSpPr>
          <p:nvPr>
            <p:ph type="title"/>
          </p:nvPr>
        </p:nvSpPr>
        <p:spPr>
          <a:xfrm>
            <a:off x="649224" y="645106"/>
            <a:ext cx="11330741" cy="1259894"/>
          </a:xfrm>
        </p:spPr>
        <p:txBody>
          <a:bodyPr>
            <a:normAutofit/>
          </a:bodyPr>
          <a:lstStyle/>
          <a:p>
            <a:pPr algn="ctr"/>
            <a:r>
              <a:rPr lang="hu-HU" sz="3200" dirty="0"/>
              <a:t>A könyvtári munka pillérei</a:t>
            </a:r>
            <a:br>
              <a:rPr lang="hu-HU" sz="3200" dirty="0"/>
            </a:br>
            <a:r>
              <a:rPr lang="hu-HU" sz="3200" dirty="0"/>
              <a:t>Mi a könyvtár a 21. században?</a:t>
            </a:r>
          </a:p>
        </p:txBody>
      </p:sp>
      <p:pic>
        <p:nvPicPr>
          <p:cNvPr id="10" name="Ábra 16" descr="Felhasználók">
            <a:extLst>
              <a:ext uri="{FF2B5EF4-FFF2-40B4-BE49-F238E27FC236}">
                <a16:creationId xmlns:a16="http://schemas.microsoft.com/office/drawing/2014/main" id="{51646689-627C-437F-AD91-EEB5B99BF9C2}"/>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18348" y="3631843"/>
            <a:ext cx="2451652" cy="2663687"/>
          </a:xfrm>
          <a:prstGeom prst="rect">
            <a:avLst/>
          </a:prstGeom>
        </p:spPr>
      </p:pic>
      <p:pic>
        <p:nvPicPr>
          <p:cNvPr id="11" name="Ábra 17" descr="Gondolatbuborék">
            <a:extLst>
              <a:ext uri="{FF2B5EF4-FFF2-40B4-BE49-F238E27FC236}">
                <a16:creationId xmlns:a16="http://schemas.microsoft.com/office/drawing/2014/main" id="{2A8C2A5D-59DC-42F6-B219-24357A05DB84}"/>
              </a:ext>
            </a:extLst>
          </p:cNvPr>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89703" y="4320209"/>
            <a:ext cx="1590261" cy="1741014"/>
          </a:xfrm>
          <a:prstGeom prst="rect">
            <a:avLst/>
          </a:prstGeom>
        </p:spPr>
      </p:pic>
      <p:pic>
        <p:nvPicPr>
          <p:cNvPr id="12" name="Ábra 18" descr="Hivatkozás">
            <a:extLst>
              <a:ext uri="{FF2B5EF4-FFF2-40B4-BE49-F238E27FC236}">
                <a16:creationId xmlns:a16="http://schemas.microsoft.com/office/drawing/2014/main" id="{59F48CDD-AB29-4BCF-ACE0-6E73D1842032}"/>
              </a:ext>
            </a:extLst>
          </p:cNvPr>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9149703">
            <a:off x="5075624" y="3793124"/>
            <a:ext cx="2227495" cy="1930453"/>
          </a:xfrm>
          <a:prstGeom prst="rect">
            <a:avLst/>
          </a:prstGeom>
        </p:spPr>
      </p:pic>
      <p:sp>
        <p:nvSpPr>
          <p:cNvPr id="4" name="Ellipszis 3">
            <a:extLst>
              <a:ext uri="{FF2B5EF4-FFF2-40B4-BE49-F238E27FC236}">
                <a16:creationId xmlns:a16="http://schemas.microsoft.com/office/drawing/2014/main" id="{895F8628-A15A-4B46-B8E5-F61E672BBAEA}"/>
              </a:ext>
            </a:extLst>
          </p:cNvPr>
          <p:cNvSpPr/>
          <p:nvPr/>
        </p:nvSpPr>
        <p:spPr>
          <a:xfrm>
            <a:off x="7518348" y="3762103"/>
            <a:ext cx="4461616" cy="23687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Szövegdoboz 4">
            <a:extLst>
              <a:ext uri="{FF2B5EF4-FFF2-40B4-BE49-F238E27FC236}">
                <a16:creationId xmlns:a16="http://schemas.microsoft.com/office/drawing/2014/main" id="{284D8F97-CC6C-42C8-9B61-C1BF979D0126}"/>
              </a:ext>
            </a:extLst>
          </p:cNvPr>
          <p:cNvSpPr txBox="1"/>
          <p:nvPr/>
        </p:nvSpPr>
        <p:spPr>
          <a:xfrm>
            <a:off x="2238103" y="2328801"/>
            <a:ext cx="1393372" cy="369332"/>
          </a:xfrm>
          <a:prstGeom prst="rect">
            <a:avLst/>
          </a:prstGeom>
          <a:noFill/>
        </p:spPr>
        <p:txBody>
          <a:bodyPr wrap="square" rtlCol="0">
            <a:spAutoFit/>
          </a:bodyPr>
          <a:lstStyle/>
          <a:p>
            <a:r>
              <a:rPr lang="hu-HU" dirty="0"/>
              <a:t>Állomány</a:t>
            </a:r>
          </a:p>
        </p:txBody>
      </p:sp>
      <p:sp>
        <p:nvSpPr>
          <p:cNvPr id="8" name="Szövegdoboz 7">
            <a:extLst>
              <a:ext uri="{FF2B5EF4-FFF2-40B4-BE49-F238E27FC236}">
                <a16:creationId xmlns:a16="http://schemas.microsoft.com/office/drawing/2014/main" id="{6CFCBFCE-9C60-42C1-972F-236C01224065}"/>
              </a:ext>
            </a:extLst>
          </p:cNvPr>
          <p:cNvSpPr txBox="1"/>
          <p:nvPr/>
        </p:nvSpPr>
        <p:spPr>
          <a:xfrm>
            <a:off x="8064137" y="2417729"/>
            <a:ext cx="1384663" cy="369332"/>
          </a:xfrm>
          <a:prstGeom prst="rect">
            <a:avLst/>
          </a:prstGeom>
          <a:noFill/>
        </p:spPr>
        <p:txBody>
          <a:bodyPr wrap="square" rtlCol="0">
            <a:spAutoFit/>
          </a:bodyPr>
          <a:lstStyle/>
          <a:p>
            <a:r>
              <a:rPr lang="hu-HU" dirty="0"/>
              <a:t>Használók,</a:t>
            </a:r>
          </a:p>
        </p:txBody>
      </p:sp>
      <p:sp>
        <p:nvSpPr>
          <p:cNvPr id="14" name="Szövegdoboz 13">
            <a:extLst>
              <a:ext uri="{FF2B5EF4-FFF2-40B4-BE49-F238E27FC236}">
                <a16:creationId xmlns:a16="http://schemas.microsoft.com/office/drawing/2014/main" id="{B478FAA6-EC24-48C6-901B-6FE5BC2DC411}"/>
              </a:ext>
            </a:extLst>
          </p:cNvPr>
          <p:cNvSpPr txBox="1"/>
          <p:nvPr/>
        </p:nvSpPr>
        <p:spPr>
          <a:xfrm>
            <a:off x="9344297" y="2417729"/>
            <a:ext cx="1680754" cy="369332"/>
          </a:xfrm>
          <a:prstGeom prst="rect">
            <a:avLst/>
          </a:prstGeom>
          <a:noFill/>
        </p:spPr>
        <p:txBody>
          <a:bodyPr wrap="square" rtlCol="0">
            <a:spAutoFit/>
          </a:bodyPr>
          <a:lstStyle/>
          <a:p>
            <a:r>
              <a:rPr lang="hu-HU" dirty="0"/>
              <a:t>felhasználók</a:t>
            </a:r>
          </a:p>
        </p:txBody>
      </p:sp>
      <p:sp>
        <p:nvSpPr>
          <p:cNvPr id="16" name="Szövegdoboz 15">
            <a:extLst>
              <a:ext uri="{FF2B5EF4-FFF2-40B4-BE49-F238E27FC236}">
                <a16:creationId xmlns:a16="http://schemas.microsoft.com/office/drawing/2014/main" id="{26F42508-B418-485A-B1AD-FA8E7FFE51DE}"/>
              </a:ext>
            </a:extLst>
          </p:cNvPr>
          <p:cNvSpPr txBox="1"/>
          <p:nvPr/>
        </p:nvSpPr>
        <p:spPr>
          <a:xfrm>
            <a:off x="1718562" y="3299791"/>
            <a:ext cx="2534194" cy="1200329"/>
          </a:xfrm>
          <a:prstGeom prst="rect">
            <a:avLst/>
          </a:prstGeom>
          <a:noFill/>
        </p:spPr>
        <p:txBody>
          <a:bodyPr wrap="square" rtlCol="0">
            <a:spAutoFit/>
          </a:bodyPr>
          <a:lstStyle/>
          <a:p>
            <a:r>
              <a:rPr lang="hu-HU" sz="3200" dirty="0">
                <a:solidFill>
                  <a:schemeClr val="bg1"/>
                </a:solidFill>
              </a:rPr>
              <a:t>Mi az</a:t>
            </a:r>
            <a:r>
              <a:rPr lang="hu-HU" sz="7200" dirty="0">
                <a:solidFill>
                  <a:schemeClr val="bg1"/>
                </a:solidFill>
              </a:rPr>
              <a:t>?</a:t>
            </a:r>
          </a:p>
        </p:txBody>
      </p:sp>
      <p:sp>
        <p:nvSpPr>
          <p:cNvPr id="18" name="Szövegdoboz 17">
            <a:extLst>
              <a:ext uri="{FF2B5EF4-FFF2-40B4-BE49-F238E27FC236}">
                <a16:creationId xmlns:a16="http://schemas.microsoft.com/office/drawing/2014/main" id="{C1AAF7E7-890E-44F2-AA1B-8B392DB8A79A}"/>
              </a:ext>
            </a:extLst>
          </p:cNvPr>
          <p:cNvSpPr txBox="1"/>
          <p:nvPr/>
        </p:nvSpPr>
        <p:spPr>
          <a:xfrm>
            <a:off x="8525172" y="2539791"/>
            <a:ext cx="2889656" cy="1200329"/>
          </a:xfrm>
          <a:prstGeom prst="rect">
            <a:avLst/>
          </a:prstGeom>
          <a:noFill/>
        </p:spPr>
        <p:txBody>
          <a:bodyPr wrap="square" rtlCol="0">
            <a:spAutoFit/>
          </a:bodyPr>
          <a:lstStyle/>
          <a:p>
            <a:r>
              <a:rPr lang="hu-HU" sz="3200" dirty="0"/>
              <a:t>Ki/mi az</a:t>
            </a:r>
            <a:r>
              <a:rPr lang="hu-HU" sz="7200" dirty="0"/>
              <a:t>?</a:t>
            </a:r>
          </a:p>
        </p:txBody>
      </p:sp>
    </p:spTree>
    <p:extLst>
      <p:ext uri="{BB962C8B-B14F-4D97-AF65-F5344CB8AC3E}">
        <p14:creationId xmlns:p14="http://schemas.microsoft.com/office/powerpoint/2010/main" val="4293115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p:cNvSpPr>
            <a:spLocks noGrp="1"/>
          </p:cNvSpPr>
          <p:nvPr>
            <p:ph idx="1"/>
          </p:nvPr>
        </p:nvSpPr>
        <p:spPr>
          <a:xfrm>
            <a:off x="519733" y="1810437"/>
            <a:ext cx="8544753" cy="4525963"/>
          </a:xfrm>
        </p:spPr>
        <p:txBody>
          <a:bodyPr>
            <a:normAutofit/>
          </a:bodyPr>
          <a:lstStyle/>
          <a:p>
            <a:pPr>
              <a:spcBef>
                <a:spcPct val="0"/>
              </a:spcBef>
              <a:buFont typeface="Arial" panose="020B0604020202020204" pitchFamily="34" charset="0"/>
              <a:buNone/>
            </a:pPr>
            <a:endParaRPr lang="en-AU" altLang="hu-HU" sz="2800" dirty="0">
              <a:solidFill>
                <a:schemeClr val="tx1"/>
              </a:solidFill>
            </a:endParaRPr>
          </a:p>
          <a:p>
            <a:pPr marL="1436688" indent="-1436688">
              <a:spcBef>
                <a:spcPct val="0"/>
              </a:spcBef>
              <a:buFont typeface="Arial" panose="020B0604020202020204" pitchFamily="34" charset="0"/>
              <a:buNone/>
            </a:pPr>
            <a:r>
              <a:rPr lang="en-AU" altLang="hu-HU" sz="2800" dirty="0">
                <a:solidFill>
                  <a:schemeClr val="tx1"/>
                </a:solidFill>
              </a:rPr>
              <a:t>245   1</a:t>
            </a:r>
            <a:r>
              <a:rPr lang="hu-HU" altLang="hu-HU" sz="2800" dirty="0">
                <a:solidFill>
                  <a:schemeClr val="tx1"/>
                </a:solidFill>
              </a:rPr>
              <a:t>1</a:t>
            </a:r>
            <a:r>
              <a:rPr lang="en-AU" altLang="hu-HU" sz="2800" dirty="0">
                <a:solidFill>
                  <a:schemeClr val="tx1"/>
                </a:solidFill>
              </a:rPr>
              <a:t>   $a</a:t>
            </a:r>
            <a:r>
              <a:rPr lang="hu-HU" altLang="hu-HU" sz="2800" dirty="0">
                <a:solidFill>
                  <a:schemeClr val="tx1"/>
                </a:solidFill>
              </a:rPr>
              <a:t>A gyertyák csonkig égnek</a:t>
            </a:r>
            <a:r>
              <a:rPr lang="de-DE" altLang="hu-HU" sz="2800" dirty="0">
                <a:solidFill>
                  <a:schemeClr val="tx1"/>
                </a:solidFill>
              </a:rPr>
              <a:t>$b</a:t>
            </a:r>
            <a:r>
              <a:rPr lang="hu-HU" altLang="hu-HU" sz="2800" dirty="0">
                <a:solidFill>
                  <a:schemeClr val="tx1"/>
                </a:solidFill>
              </a:rPr>
              <a:t>regény</a:t>
            </a:r>
          </a:p>
          <a:p>
            <a:pPr marL="1609725" indent="-180975">
              <a:spcBef>
                <a:spcPct val="0"/>
              </a:spcBef>
              <a:buFont typeface="Arial" panose="020B0604020202020204" pitchFamily="34" charset="0"/>
              <a:buNone/>
            </a:pPr>
            <a:r>
              <a:rPr lang="hu-HU" altLang="hu-HU" sz="2800" dirty="0">
                <a:solidFill>
                  <a:schemeClr val="tx1"/>
                </a:solidFill>
              </a:rPr>
              <a:t> </a:t>
            </a:r>
            <a:r>
              <a:rPr lang="de-DE" altLang="hu-HU" sz="2800" dirty="0">
                <a:solidFill>
                  <a:schemeClr val="tx1"/>
                </a:solidFill>
              </a:rPr>
              <a:t>$c</a:t>
            </a:r>
            <a:r>
              <a:rPr lang="hu-HU" altLang="hu-HU" sz="2800" dirty="0">
                <a:solidFill>
                  <a:schemeClr val="tx1"/>
                </a:solidFill>
              </a:rPr>
              <a:t>Márai Sándor</a:t>
            </a:r>
          </a:p>
          <a:p>
            <a:pPr>
              <a:spcBef>
                <a:spcPct val="0"/>
              </a:spcBef>
              <a:buFont typeface="Arial" panose="020B0604020202020204" pitchFamily="34" charset="0"/>
              <a:buNone/>
            </a:pPr>
            <a:r>
              <a:rPr lang="en-AU" altLang="hu-HU" sz="2800" dirty="0">
                <a:solidFill>
                  <a:schemeClr val="tx1"/>
                </a:solidFill>
              </a:rPr>
              <a:t>260   __   $a</a:t>
            </a:r>
            <a:r>
              <a:rPr lang="hu-HU" altLang="hu-HU" sz="2800" dirty="0">
                <a:solidFill>
                  <a:schemeClr val="tx1"/>
                </a:solidFill>
              </a:rPr>
              <a:t>[Budapest]</a:t>
            </a:r>
            <a:r>
              <a:rPr lang="de-DE" altLang="hu-HU" sz="2800" dirty="0">
                <a:solidFill>
                  <a:schemeClr val="tx1"/>
                </a:solidFill>
              </a:rPr>
              <a:t>$b</a:t>
            </a:r>
            <a:r>
              <a:rPr lang="hu-HU" altLang="hu-HU" sz="2800" dirty="0">
                <a:solidFill>
                  <a:schemeClr val="tx1"/>
                </a:solidFill>
              </a:rPr>
              <a:t>Helikon</a:t>
            </a:r>
            <a:r>
              <a:rPr lang="de-DE" altLang="hu-HU" sz="2800" dirty="0">
                <a:solidFill>
                  <a:schemeClr val="tx1"/>
                </a:solidFill>
              </a:rPr>
              <a:t>$c</a:t>
            </a:r>
            <a:r>
              <a:rPr lang="hu-HU" altLang="hu-HU" sz="2800" dirty="0">
                <a:solidFill>
                  <a:schemeClr val="tx1"/>
                </a:solidFill>
              </a:rPr>
              <a:t>2012</a:t>
            </a:r>
            <a:endParaRPr lang="en-AU" altLang="hu-HU" sz="2800" dirty="0">
              <a:solidFill>
                <a:schemeClr val="tx1"/>
              </a:solidFill>
            </a:endParaRPr>
          </a:p>
          <a:p>
            <a:pPr>
              <a:spcBef>
                <a:spcPct val="0"/>
              </a:spcBef>
              <a:buFont typeface="Arial" panose="020B0604020202020204" pitchFamily="34" charset="0"/>
              <a:buNone/>
            </a:pPr>
            <a:r>
              <a:rPr lang="en-AU" altLang="hu-HU" sz="2800" dirty="0">
                <a:solidFill>
                  <a:schemeClr val="tx1"/>
                </a:solidFill>
              </a:rPr>
              <a:t>300   __   $a </a:t>
            </a:r>
            <a:r>
              <a:rPr lang="hu-HU" altLang="hu-HU" sz="2800" dirty="0">
                <a:solidFill>
                  <a:schemeClr val="tx1"/>
                </a:solidFill>
              </a:rPr>
              <a:t>179</a:t>
            </a:r>
            <a:r>
              <a:rPr lang="en-AU" altLang="hu-HU" sz="2800" dirty="0">
                <a:solidFill>
                  <a:schemeClr val="tx1"/>
                </a:solidFill>
              </a:rPr>
              <a:t> </a:t>
            </a:r>
            <a:r>
              <a:rPr lang="en-AU" altLang="hu-HU" sz="2800" dirty="0" err="1">
                <a:solidFill>
                  <a:schemeClr val="tx1"/>
                </a:solidFill>
              </a:rPr>
              <a:t>p.$c</a:t>
            </a:r>
            <a:r>
              <a:rPr lang="hu-HU" altLang="hu-HU" sz="2800" dirty="0">
                <a:solidFill>
                  <a:schemeClr val="tx1"/>
                </a:solidFill>
              </a:rPr>
              <a:t>19</a:t>
            </a:r>
            <a:r>
              <a:rPr lang="en-AU" altLang="hu-HU" sz="2800" dirty="0">
                <a:solidFill>
                  <a:schemeClr val="tx1"/>
                </a:solidFill>
              </a:rPr>
              <a:t> cm.</a:t>
            </a:r>
          </a:p>
        </p:txBody>
      </p:sp>
      <p:sp>
        <p:nvSpPr>
          <p:cNvPr id="4" name="Title 11"/>
          <p:cNvSpPr>
            <a:spLocks noGrp="1"/>
          </p:cNvSpPr>
          <p:nvPr>
            <p:ph type="title"/>
          </p:nvPr>
        </p:nvSpPr>
        <p:spPr>
          <a:xfrm>
            <a:off x="1649681" y="482326"/>
            <a:ext cx="9932719" cy="1280890"/>
          </a:xfrm>
        </p:spPr>
        <p:txBody>
          <a:bodyPr/>
          <a:lstStyle/>
          <a:p>
            <a:pPr eaLnBrk="1" hangingPunct="1"/>
            <a:r>
              <a:rPr lang="hu-HU" altLang="hu-HU" sz="3200" dirty="0"/>
              <a:t>A megjelenési forma információi a HUNMARC rekordban</a:t>
            </a:r>
            <a:endParaRPr lang="en-AU" altLang="hu-HU" sz="3200" dirty="0"/>
          </a:p>
        </p:txBody>
      </p:sp>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8880" y="1532145"/>
            <a:ext cx="2966719" cy="4591351"/>
          </a:xfrm>
          <a:prstGeom prst="rect">
            <a:avLst/>
          </a:prstGeom>
        </p:spPr>
      </p:pic>
    </p:spTree>
    <p:extLst>
      <p:ext uri="{BB962C8B-B14F-4D97-AF65-F5344CB8AC3E}">
        <p14:creationId xmlns:p14="http://schemas.microsoft.com/office/powerpoint/2010/main" val="524128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2024743" y="624110"/>
            <a:ext cx="9479868" cy="1280889"/>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262626"/>
              </a:buClr>
              <a:buSzPct val="25000"/>
              <a:buFont typeface="Century Gothic"/>
              <a:buNone/>
            </a:pPr>
            <a:r>
              <a:rPr lang="hu-HU" sz="3200" b="0" i="0" u="none" strike="noStrike" cap="none" dirty="0">
                <a:solidFill>
                  <a:srgbClr val="262626"/>
                </a:solidFill>
                <a:latin typeface="Century Gothic"/>
                <a:ea typeface="Century Gothic"/>
                <a:cs typeface="Century Gothic"/>
                <a:sym typeface="Century Gothic"/>
              </a:rPr>
              <a:t>Mi a baj a MARC formátummal?</a:t>
            </a:r>
          </a:p>
        </p:txBody>
      </p:sp>
      <p:sp>
        <p:nvSpPr>
          <p:cNvPr id="238" name="Shape 238"/>
          <p:cNvSpPr txBox="1">
            <a:spLocks noGrp="1"/>
          </p:cNvSpPr>
          <p:nvPr>
            <p:ph type="body" idx="1"/>
          </p:nvPr>
        </p:nvSpPr>
        <p:spPr>
          <a:xfrm>
            <a:off x="853604" y="1904999"/>
            <a:ext cx="10371058" cy="4582887"/>
          </a:xfrm>
          <a:prstGeom prst="rect">
            <a:avLst/>
          </a:prstGeom>
          <a:solidFill>
            <a:srgbClr val="EBF0D9"/>
          </a:solidFill>
          <a:ln>
            <a:noFill/>
          </a:ln>
        </p:spPr>
        <p:txBody>
          <a:bodyPr wrap="square" lIns="91425" tIns="45700" rIns="91425" bIns="45700" anchor="t" anchorCtr="0">
            <a:noAutofit/>
          </a:bodyPr>
          <a:lstStyle/>
          <a:p>
            <a:pPr marL="342900" marR="0" lvl="0" indent="-342900" algn="l" rtl="0">
              <a:spcBef>
                <a:spcPts val="0"/>
              </a:spcBef>
              <a:spcAft>
                <a:spcPts val="0"/>
              </a:spcAft>
              <a:buClr>
                <a:schemeClr val="accent1"/>
              </a:buClr>
              <a:buSzPct val="100000"/>
              <a:buFont typeface="Noto Sans Symbols"/>
              <a:buChar char="•"/>
            </a:pPr>
            <a:r>
              <a:rPr lang="hu-HU" sz="2400" b="0" i="0" u="none" strike="noStrike" cap="none" dirty="0">
                <a:solidFill>
                  <a:srgbClr val="3F3F3F"/>
                </a:solidFill>
                <a:latin typeface="Century Gothic"/>
                <a:ea typeface="Century Gothic"/>
                <a:cs typeface="Century Gothic"/>
                <a:sym typeface="Century Gothic"/>
              </a:rPr>
              <a:t>Az OPAC-okban tárolt adatokat nem találják a keresőmotorok</a:t>
            </a:r>
          </a:p>
          <a:p>
            <a:pPr marL="342900" marR="0" lvl="0" indent="-342900" algn="l" rtl="0">
              <a:spcBef>
                <a:spcPts val="1000"/>
              </a:spcBef>
              <a:spcAft>
                <a:spcPts val="0"/>
              </a:spcAft>
              <a:buClr>
                <a:schemeClr val="accent1"/>
              </a:buClr>
              <a:buSzPct val="100000"/>
              <a:buFont typeface="Noto Sans Symbols"/>
              <a:buChar char="•"/>
            </a:pPr>
            <a:r>
              <a:rPr lang="hu-HU" sz="2400" b="0" i="0" u="none" strike="noStrike" cap="none" dirty="0">
                <a:solidFill>
                  <a:srgbClr val="3F3F3F"/>
                </a:solidFill>
                <a:latin typeface="Century Gothic"/>
                <a:ea typeface="Century Gothic"/>
                <a:cs typeface="Century Gothic"/>
                <a:sym typeface="Century Gothic"/>
              </a:rPr>
              <a:t>Eltérések az egyes nemzeti formátumokban (pl. az egyezményes jelek használata)</a:t>
            </a:r>
          </a:p>
          <a:p>
            <a:pPr marL="342900" marR="0" lvl="0" indent="-342900" algn="l" rtl="0">
              <a:spcBef>
                <a:spcPts val="1000"/>
              </a:spcBef>
              <a:spcAft>
                <a:spcPts val="0"/>
              </a:spcAft>
              <a:buClr>
                <a:schemeClr val="accent1"/>
              </a:buClr>
              <a:buSzPct val="100000"/>
              <a:buFont typeface="Noto Sans Symbols"/>
              <a:buChar char="•"/>
            </a:pPr>
            <a:r>
              <a:rPr lang="hu-HU" sz="2400" b="0" i="0" u="none" strike="noStrike" cap="none" dirty="0">
                <a:solidFill>
                  <a:srgbClr val="3F3F3F"/>
                </a:solidFill>
                <a:latin typeface="Century Gothic"/>
                <a:ea typeface="Century Gothic"/>
                <a:cs typeface="Century Gothic"/>
                <a:sym typeface="Century Gothic"/>
              </a:rPr>
              <a:t>Elektronikus dokumentumok feldolgozási problémái (nem csak MARC probléma!)</a:t>
            </a:r>
          </a:p>
          <a:p>
            <a:pPr marL="342900" marR="0" lvl="0" indent="-342900" algn="l" rtl="0">
              <a:spcBef>
                <a:spcPts val="1000"/>
              </a:spcBef>
              <a:spcAft>
                <a:spcPts val="0"/>
              </a:spcAft>
              <a:buClr>
                <a:schemeClr val="accent1"/>
              </a:buClr>
              <a:buSzPct val="100000"/>
              <a:buFont typeface="Noto Sans Symbols"/>
              <a:buChar char="•"/>
            </a:pPr>
            <a:r>
              <a:rPr lang="hu-HU" sz="2400" b="0" i="0" u="none" strike="noStrike" cap="none" dirty="0">
                <a:solidFill>
                  <a:srgbClr val="3F3F3F"/>
                </a:solidFill>
                <a:latin typeface="Century Gothic"/>
                <a:ea typeface="Century Gothic"/>
                <a:cs typeface="Century Gothic"/>
                <a:sym typeface="Century Gothic"/>
              </a:rPr>
              <a:t>Katalóguson kívül keletkező rengeteg információt nem lehet összekapcsolni</a:t>
            </a:r>
          </a:p>
        </p:txBody>
      </p:sp>
    </p:spTree>
    <p:extLst>
      <p:ext uri="{BB962C8B-B14F-4D97-AF65-F5344CB8AC3E}">
        <p14:creationId xmlns:p14="http://schemas.microsoft.com/office/powerpoint/2010/main" val="3997447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Shape 532"/>
          <p:cNvSpPr txBox="1">
            <a:spLocks noGrp="1"/>
          </p:cNvSpPr>
          <p:nvPr>
            <p:ph type="title"/>
          </p:nvPr>
        </p:nvSpPr>
        <p:spPr>
          <a:xfrm>
            <a:off x="1589314" y="566960"/>
            <a:ext cx="10232572" cy="1280889"/>
          </a:xfrm>
          <a:prstGeom prst="rect">
            <a:avLst/>
          </a:prstGeom>
          <a:noFill/>
          <a:ln>
            <a:noFill/>
          </a:ln>
        </p:spPr>
        <p:txBody>
          <a:bodyPr wrap="square" lIns="91425" tIns="45700" rIns="91425" bIns="45700" anchor="t" anchorCtr="0">
            <a:noAutofit/>
          </a:bodyPr>
          <a:lstStyle/>
          <a:p>
            <a:pPr>
              <a:spcBef>
                <a:spcPts val="0"/>
              </a:spcBef>
              <a:buClr>
                <a:srgbClr val="262626"/>
              </a:buClr>
              <a:buSzPct val="25000"/>
            </a:pPr>
            <a:r>
              <a:rPr lang="hu-HU" sz="3200" dirty="0" err="1">
                <a:solidFill>
                  <a:srgbClr val="3F3F3F"/>
                </a:solidFill>
                <a:ea typeface="Century Gothic"/>
                <a:cs typeface="Century Gothic"/>
                <a:sym typeface="Century Gothic"/>
              </a:rPr>
              <a:t>Resources</a:t>
            </a:r>
            <a:r>
              <a:rPr lang="hu-HU" sz="3200" dirty="0">
                <a:solidFill>
                  <a:srgbClr val="3F3F3F"/>
                </a:solidFill>
                <a:ea typeface="Century Gothic"/>
                <a:cs typeface="Century Gothic"/>
                <a:sym typeface="Century Gothic"/>
              </a:rPr>
              <a:t> </a:t>
            </a:r>
            <a:r>
              <a:rPr lang="hu-HU" sz="3200" dirty="0" err="1">
                <a:solidFill>
                  <a:srgbClr val="3F3F3F"/>
                </a:solidFill>
                <a:ea typeface="Century Gothic"/>
                <a:cs typeface="Century Gothic"/>
                <a:sym typeface="Century Gothic"/>
              </a:rPr>
              <a:t>Description</a:t>
            </a:r>
            <a:r>
              <a:rPr lang="hu-HU" sz="3200" dirty="0">
                <a:solidFill>
                  <a:srgbClr val="3F3F3F"/>
                </a:solidFill>
                <a:ea typeface="Century Gothic"/>
                <a:cs typeface="Century Gothic"/>
                <a:sym typeface="Century Gothic"/>
              </a:rPr>
              <a:t> &amp; Access (RDA)= </a:t>
            </a:r>
            <a:br>
              <a:rPr lang="hu-HU" sz="3200" dirty="0">
                <a:solidFill>
                  <a:srgbClr val="3F3F3F"/>
                </a:solidFill>
                <a:ea typeface="Century Gothic"/>
                <a:cs typeface="Century Gothic"/>
                <a:sym typeface="Century Gothic"/>
              </a:rPr>
            </a:br>
            <a:r>
              <a:rPr lang="hu-HU" sz="3200" dirty="0">
                <a:solidFill>
                  <a:srgbClr val="3F3F3F"/>
                </a:solidFill>
                <a:ea typeface="Century Gothic"/>
                <a:cs typeface="Century Gothic"/>
                <a:sym typeface="Century Gothic"/>
              </a:rPr>
              <a:t>Forrásleírás és hozzáférés</a:t>
            </a:r>
            <a:br>
              <a:rPr lang="hu-HU" sz="3200" dirty="0">
                <a:solidFill>
                  <a:srgbClr val="3F3F3F"/>
                </a:solidFill>
                <a:ea typeface="Century Gothic"/>
                <a:cs typeface="Century Gothic"/>
                <a:sym typeface="Century Gothic"/>
              </a:rPr>
            </a:br>
            <a:endParaRPr lang="hu-HU" sz="3200" b="0" i="0" u="none" strike="noStrike" cap="none" dirty="0">
              <a:solidFill>
                <a:srgbClr val="262626"/>
              </a:solidFill>
              <a:latin typeface="Century Gothic"/>
              <a:ea typeface="Century Gothic"/>
              <a:cs typeface="Century Gothic"/>
              <a:sym typeface="Century Gothic"/>
            </a:endParaRPr>
          </a:p>
        </p:txBody>
      </p:sp>
      <p:sp>
        <p:nvSpPr>
          <p:cNvPr id="533" name="Shape 533"/>
          <p:cNvSpPr txBox="1">
            <a:spLocks noGrp="1"/>
          </p:cNvSpPr>
          <p:nvPr>
            <p:ph type="body" idx="1"/>
          </p:nvPr>
        </p:nvSpPr>
        <p:spPr>
          <a:xfrm>
            <a:off x="1589314" y="2071542"/>
            <a:ext cx="9822829" cy="4786457"/>
          </a:xfrm>
          <a:prstGeom prst="rect">
            <a:avLst/>
          </a:prstGeom>
          <a:noFill/>
          <a:ln>
            <a:noFill/>
          </a:ln>
        </p:spPr>
        <p:txBody>
          <a:bodyPr wrap="square" lIns="91425" tIns="45700" rIns="91425" bIns="45700" anchor="t" anchorCtr="0">
            <a:noAutofit/>
          </a:bodyPr>
          <a:lstStyle/>
          <a:p>
            <a:pPr marL="0" lvl="0" indent="0">
              <a:buSzPct val="100000"/>
              <a:buNone/>
            </a:pPr>
            <a:r>
              <a:rPr lang="hu-HU" sz="2400" dirty="0">
                <a:solidFill>
                  <a:srgbClr val="262626"/>
                </a:solidFill>
                <a:ea typeface="Century Gothic"/>
                <a:cs typeface="Century Gothic"/>
                <a:sym typeface="Century Gothic"/>
              </a:rPr>
              <a:t>Előzmények:</a:t>
            </a:r>
          </a:p>
          <a:p>
            <a:pPr marL="0" lvl="0" indent="0">
              <a:buSzPct val="100000"/>
              <a:buNone/>
            </a:pPr>
            <a:r>
              <a:rPr lang="hu-HU" sz="2400" b="0" i="0" u="none" strike="noStrike" cap="none" dirty="0">
                <a:solidFill>
                  <a:srgbClr val="262626"/>
                </a:solidFill>
                <a:latin typeface="Century Gothic"/>
                <a:ea typeface="Century Gothic"/>
                <a:cs typeface="Century Gothic"/>
                <a:sym typeface="Century Gothic"/>
              </a:rPr>
              <a:t>1967: AACR</a:t>
            </a:r>
          </a:p>
          <a:p>
            <a:pPr marL="0" lvl="0" indent="0">
              <a:buSzPct val="100000"/>
              <a:buNone/>
            </a:pPr>
            <a:r>
              <a:rPr lang="hu-HU" sz="2400" dirty="0">
                <a:solidFill>
                  <a:srgbClr val="262626"/>
                </a:solidFill>
                <a:latin typeface="Century Gothic"/>
                <a:ea typeface="Century Gothic"/>
                <a:cs typeface="Century Gothic"/>
                <a:sym typeface="Century Gothic"/>
              </a:rPr>
              <a:t>1978: AACR2</a:t>
            </a:r>
          </a:p>
          <a:p>
            <a:pPr marL="0" lvl="0" indent="0">
              <a:buSzPct val="100000"/>
              <a:buNone/>
            </a:pPr>
            <a:r>
              <a:rPr lang="hu-HU" sz="2400" b="0" i="0" u="none" strike="noStrike" cap="none" dirty="0">
                <a:solidFill>
                  <a:srgbClr val="262626"/>
                </a:solidFill>
                <a:latin typeface="Century Gothic"/>
                <a:ea typeface="Century Gothic"/>
                <a:cs typeface="Century Gothic"/>
                <a:sym typeface="Century Gothic"/>
              </a:rPr>
              <a:t>2004: Revíziós munkák kezdete, szándék AACR3</a:t>
            </a:r>
          </a:p>
          <a:p>
            <a:pPr marL="0" lvl="0" indent="0">
              <a:buSzPct val="100000"/>
              <a:buNone/>
            </a:pPr>
            <a:r>
              <a:rPr lang="hu-HU" sz="2400" dirty="0">
                <a:solidFill>
                  <a:srgbClr val="262626"/>
                </a:solidFill>
                <a:latin typeface="Century Gothic"/>
                <a:ea typeface="Century Gothic"/>
                <a:cs typeface="Century Gothic"/>
                <a:sym typeface="Century Gothic"/>
              </a:rPr>
              <a:t>	</a:t>
            </a:r>
            <a:r>
              <a:rPr lang="hu-HU" sz="2400" dirty="0">
                <a:solidFill>
                  <a:srgbClr val="262626"/>
                </a:solidFill>
                <a:ea typeface="Century Gothic"/>
                <a:cs typeface="Century Gothic"/>
                <a:sym typeface="Century Gothic"/>
              </a:rPr>
              <a:t>2009: Nyilatkozat a nemzetközi katalogizálási alapelvekről </a:t>
            </a:r>
            <a:endParaRPr lang="hu-HU" sz="2400" b="0" i="0" u="none" strike="noStrike" cap="none" dirty="0">
              <a:solidFill>
                <a:srgbClr val="262626"/>
              </a:solidFill>
              <a:latin typeface="Century Gothic"/>
              <a:ea typeface="Century Gothic"/>
              <a:cs typeface="Century Gothic"/>
              <a:sym typeface="Century Gothic"/>
            </a:endParaRPr>
          </a:p>
          <a:p>
            <a:pPr marL="0" lvl="0" indent="0">
              <a:buSzPct val="100000"/>
              <a:buNone/>
            </a:pPr>
            <a:r>
              <a:rPr lang="hu-HU" sz="2400" b="0" i="0" u="none" strike="noStrike" cap="none" dirty="0">
                <a:solidFill>
                  <a:srgbClr val="262626"/>
                </a:solidFill>
                <a:latin typeface="Century Gothic"/>
                <a:ea typeface="Century Gothic"/>
                <a:cs typeface="Century Gothic"/>
                <a:sym typeface="Century Gothic"/>
              </a:rPr>
              <a:t>2010: RDA, új szemlélet, a funkcionális elvek megjelenése, adat szintű azonosítás</a:t>
            </a:r>
          </a:p>
        </p:txBody>
      </p:sp>
    </p:spTree>
    <p:extLst>
      <p:ext uri="{BB962C8B-B14F-4D97-AF65-F5344CB8AC3E}">
        <p14:creationId xmlns:p14="http://schemas.microsoft.com/office/powerpoint/2010/main" val="2513224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a:spLocks noGrp="1"/>
          </p:cNvSpPr>
          <p:nvPr>
            <p:ph type="title"/>
          </p:nvPr>
        </p:nvSpPr>
        <p:spPr>
          <a:xfrm>
            <a:off x="1664414" y="624110"/>
            <a:ext cx="9840198" cy="1280889"/>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262626"/>
              </a:buClr>
              <a:buSzPct val="25000"/>
              <a:buFont typeface="Century Gothic"/>
              <a:buNone/>
            </a:pPr>
            <a:r>
              <a:rPr lang="hu-HU" sz="3600" b="0" i="0" u="none" strike="noStrike" cap="none" dirty="0">
                <a:solidFill>
                  <a:srgbClr val="262626"/>
                </a:solidFill>
                <a:latin typeface="Century Gothic"/>
                <a:ea typeface="Century Gothic"/>
                <a:cs typeface="Century Gothic"/>
                <a:sym typeface="Century Gothic"/>
              </a:rPr>
              <a:t>RDA elemek </a:t>
            </a:r>
            <a:br>
              <a:rPr lang="hu-HU" sz="3600" b="0" i="0" u="none" strike="noStrike" cap="none" dirty="0">
                <a:solidFill>
                  <a:srgbClr val="262626"/>
                </a:solidFill>
                <a:latin typeface="Century Gothic"/>
                <a:ea typeface="Century Gothic"/>
                <a:cs typeface="Century Gothic"/>
                <a:sym typeface="Century Gothic"/>
              </a:rPr>
            </a:br>
            <a:r>
              <a:rPr lang="hu-HU" sz="3600" b="0" i="0" u="none" strike="noStrike" cap="none" dirty="0">
                <a:solidFill>
                  <a:srgbClr val="262626"/>
                </a:solidFill>
                <a:latin typeface="Century Gothic"/>
                <a:ea typeface="Century Gothic"/>
                <a:cs typeface="Century Gothic"/>
                <a:sym typeface="Century Gothic"/>
              </a:rPr>
              <a:t>FRBR és MARC 21 megfeleltetéssel</a:t>
            </a:r>
          </a:p>
        </p:txBody>
      </p:sp>
      <p:pic>
        <p:nvPicPr>
          <p:cNvPr id="559" name="Shape 559"/>
          <p:cNvPicPr preferRelativeResize="0">
            <a:picLocks noGrp="1"/>
          </p:cNvPicPr>
          <p:nvPr>
            <p:ph type="body" idx="1"/>
          </p:nvPr>
        </p:nvPicPr>
        <p:blipFill rotWithShape="1">
          <a:blip r:embed="rId3">
            <a:alphaModFix/>
          </a:blip>
          <a:srcRect/>
          <a:stretch/>
        </p:blipFill>
        <p:spPr>
          <a:xfrm>
            <a:off x="162232" y="1755059"/>
            <a:ext cx="12029768" cy="5102942"/>
          </a:xfrm>
          <a:prstGeom prst="rect">
            <a:avLst/>
          </a:prstGeom>
          <a:noFill/>
          <a:ln>
            <a:noFill/>
          </a:ln>
        </p:spPr>
      </p:pic>
    </p:spTree>
    <p:extLst>
      <p:ext uri="{BB962C8B-B14F-4D97-AF65-F5344CB8AC3E}">
        <p14:creationId xmlns:p14="http://schemas.microsoft.com/office/powerpoint/2010/main" val="2408952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EDD21E1-BAF0-4314-AB31-82ECB8AC9E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DC8619C-F25D-468E-95FA-2A2151D7DDD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2">
            <a:extLst>
              <a:ext uri="{FF2B5EF4-FFF2-40B4-BE49-F238E27FC236}">
                <a16:creationId xmlns:a16="http://schemas.microsoft.com/office/drawing/2014/main" id="{7D9439D6-DEAD-4CEB-A61B-BE3D64D1B5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778FCE6A-37A6-468C-A14E-3FB477168DC9}"/>
              </a:ext>
            </a:extLst>
          </p:cNvPr>
          <p:cNvSpPr>
            <a:spLocks noGrp="1"/>
          </p:cNvSpPr>
          <p:nvPr>
            <p:ph type="title"/>
          </p:nvPr>
        </p:nvSpPr>
        <p:spPr>
          <a:xfrm>
            <a:off x="306366" y="260477"/>
            <a:ext cx="3644930" cy="3716099"/>
          </a:xfrm>
        </p:spPr>
        <p:txBody>
          <a:bodyPr>
            <a:normAutofit/>
          </a:bodyPr>
          <a:lstStyle/>
          <a:p>
            <a:r>
              <a:rPr lang="hu-HU" dirty="0"/>
              <a:t>RDA </a:t>
            </a:r>
            <a:br>
              <a:rPr lang="hu-HU" dirty="0"/>
            </a:br>
            <a:r>
              <a:rPr lang="hu-HU" dirty="0"/>
              <a:t>elemek</a:t>
            </a:r>
            <a:br>
              <a:rPr lang="hu-HU" dirty="0"/>
            </a:br>
            <a:r>
              <a:rPr lang="hu-HU" dirty="0"/>
              <a:t>FRBR </a:t>
            </a:r>
            <a:br>
              <a:rPr lang="hu-HU" dirty="0"/>
            </a:br>
            <a:r>
              <a:rPr lang="hu-HU" dirty="0"/>
              <a:t>szerint</a:t>
            </a:r>
          </a:p>
        </p:txBody>
      </p:sp>
      <p:pic>
        <p:nvPicPr>
          <p:cNvPr id="35" name="Kép 34" descr="A képen képernyőkép látható&#10;&#10;A leírás teljesen megbízható">
            <a:extLst>
              <a:ext uri="{FF2B5EF4-FFF2-40B4-BE49-F238E27FC236}">
                <a16:creationId xmlns:a16="http://schemas.microsoft.com/office/drawing/2014/main" id="{B18B07B6-0B3F-45AC-9F46-5BA106800AD5}"/>
              </a:ext>
            </a:extLst>
          </p:cNvPr>
          <p:cNvPicPr>
            <a:picLocks noChangeAspect="1"/>
          </p:cNvPicPr>
          <p:nvPr/>
        </p:nvPicPr>
        <p:blipFill>
          <a:blip r:embed="rId3"/>
          <a:stretch>
            <a:fillRect/>
          </a:stretch>
        </p:blipFill>
        <p:spPr>
          <a:xfrm>
            <a:off x="2226197" y="-5534"/>
            <a:ext cx="9965803" cy="6858000"/>
          </a:xfrm>
          <a:prstGeom prst="rect">
            <a:avLst/>
          </a:prstGeom>
          <a:ln>
            <a:noFill/>
          </a:ln>
          <a:effectLst>
            <a:outerShdw blurRad="292100" dist="139700" dir="2700000" algn="tl" rotWithShape="0">
              <a:srgbClr val="333333">
                <a:alpha val="65000"/>
              </a:srgbClr>
            </a:outerShdw>
          </a:effectLst>
        </p:spPr>
      </p:pic>
      <p:sp>
        <p:nvSpPr>
          <p:cNvPr id="40" name="Szövegdoboz 39">
            <a:extLst>
              <a:ext uri="{FF2B5EF4-FFF2-40B4-BE49-F238E27FC236}">
                <a16:creationId xmlns:a16="http://schemas.microsoft.com/office/drawing/2014/main" id="{615EDD55-B923-41FD-8353-4BFE448F788F}"/>
              </a:ext>
            </a:extLst>
          </p:cNvPr>
          <p:cNvSpPr txBox="1"/>
          <p:nvPr/>
        </p:nvSpPr>
        <p:spPr>
          <a:xfrm>
            <a:off x="306366" y="4618182"/>
            <a:ext cx="1975016" cy="646331"/>
          </a:xfrm>
          <a:prstGeom prst="rect">
            <a:avLst/>
          </a:prstGeom>
          <a:noFill/>
        </p:spPr>
        <p:txBody>
          <a:bodyPr wrap="square" rtlCol="0">
            <a:spAutoFit/>
          </a:bodyPr>
          <a:lstStyle/>
          <a:p>
            <a:r>
              <a:rPr lang="hu-HU" dirty="0"/>
              <a:t>MARC-ban nincs</a:t>
            </a:r>
          </a:p>
        </p:txBody>
      </p:sp>
      <p:cxnSp>
        <p:nvCxnSpPr>
          <p:cNvPr id="42" name="Egyenes összekötő nyíllal 41">
            <a:extLst>
              <a:ext uri="{FF2B5EF4-FFF2-40B4-BE49-F238E27FC236}">
                <a16:creationId xmlns:a16="http://schemas.microsoft.com/office/drawing/2014/main" id="{EA580285-056B-4DBA-9AD9-CC184A5C6E8D}"/>
              </a:ext>
            </a:extLst>
          </p:cNvPr>
          <p:cNvCxnSpPr/>
          <p:nvPr/>
        </p:nvCxnSpPr>
        <p:spPr>
          <a:xfrm>
            <a:off x="1939636" y="4784436"/>
            <a:ext cx="34174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557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8DFE27F-98D2-48C8-9379-A5E96FEEAD92}"/>
              </a:ext>
            </a:extLst>
          </p:cNvPr>
          <p:cNvSpPr>
            <a:spLocks noGrp="1"/>
          </p:cNvSpPr>
          <p:nvPr>
            <p:ph type="title"/>
          </p:nvPr>
        </p:nvSpPr>
        <p:spPr>
          <a:xfrm>
            <a:off x="2321076" y="339904"/>
            <a:ext cx="8911687" cy="1280890"/>
          </a:xfrm>
        </p:spPr>
        <p:txBody>
          <a:bodyPr>
            <a:normAutofit/>
          </a:bodyPr>
          <a:lstStyle/>
          <a:p>
            <a:r>
              <a:rPr lang="hu-HU" sz="3200" dirty="0"/>
              <a:t>ISBD – RDA megfeleltetés</a:t>
            </a:r>
          </a:p>
        </p:txBody>
      </p:sp>
      <p:pic>
        <p:nvPicPr>
          <p:cNvPr id="5" name="Tartalom helye 4">
            <a:extLst>
              <a:ext uri="{FF2B5EF4-FFF2-40B4-BE49-F238E27FC236}">
                <a16:creationId xmlns:a16="http://schemas.microsoft.com/office/drawing/2014/main" id="{1E3E2F1B-FF95-4C63-8C37-322B8A0F33C2}"/>
              </a:ext>
            </a:extLst>
          </p:cNvPr>
          <p:cNvPicPr>
            <a:picLocks noGrp="1" noChangeAspect="1"/>
          </p:cNvPicPr>
          <p:nvPr>
            <p:ph idx="1"/>
          </p:nvPr>
        </p:nvPicPr>
        <p:blipFill>
          <a:blip r:embed="rId2"/>
          <a:stretch>
            <a:fillRect/>
          </a:stretch>
        </p:blipFill>
        <p:spPr>
          <a:xfrm>
            <a:off x="222060" y="1186249"/>
            <a:ext cx="11981848" cy="4979773"/>
          </a:xfrm>
        </p:spPr>
      </p:pic>
      <p:sp>
        <p:nvSpPr>
          <p:cNvPr id="6" name="Szövegdoboz 5">
            <a:extLst>
              <a:ext uri="{FF2B5EF4-FFF2-40B4-BE49-F238E27FC236}">
                <a16:creationId xmlns:a16="http://schemas.microsoft.com/office/drawing/2014/main" id="{5399C892-B644-4D42-80B4-BC3DDFF04C9D}"/>
              </a:ext>
            </a:extLst>
          </p:cNvPr>
          <p:cNvSpPr txBox="1"/>
          <p:nvPr/>
        </p:nvSpPr>
        <p:spPr>
          <a:xfrm>
            <a:off x="222060" y="6166022"/>
            <a:ext cx="12086924" cy="646331"/>
          </a:xfrm>
          <a:prstGeom prst="rect">
            <a:avLst/>
          </a:prstGeom>
          <a:solidFill>
            <a:srgbClr val="EAF0D8"/>
          </a:solidFill>
        </p:spPr>
        <p:txBody>
          <a:bodyPr wrap="square" rtlCol="0">
            <a:spAutoFit/>
          </a:bodyPr>
          <a:lstStyle/>
          <a:p>
            <a:r>
              <a:rPr lang="hu-HU" dirty="0"/>
              <a:t>Elérhető: https://www.ifla.org/files/assets/cataloguing/isbd/OtherDocumentation/isbd2rda_alignment_v3_1.pdf </a:t>
            </a:r>
          </a:p>
        </p:txBody>
      </p:sp>
    </p:spTree>
    <p:extLst>
      <p:ext uri="{BB962C8B-B14F-4D97-AF65-F5344CB8AC3E}">
        <p14:creationId xmlns:p14="http://schemas.microsoft.com/office/powerpoint/2010/main" val="2858184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70119CE-52DB-440F-9BBF-16BB0C28EE39}"/>
              </a:ext>
            </a:extLst>
          </p:cNvPr>
          <p:cNvSpPr>
            <a:spLocks noGrp="1"/>
          </p:cNvSpPr>
          <p:nvPr>
            <p:ph type="title"/>
          </p:nvPr>
        </p:nvSpPr>
        <p:spPr>
          <a:xfrm>
            <a:off x="1585609" y="429556"/>
            <a:ext cx="10606391" cy="734226"/>
          </a:xfrm>
        </p:spPr>
        <p:txBody>
          <a:bodyPr>
            <a:noAutofit/>
          </a:bodyPr>
          <a:lstStyle/>
          <a:p>
            <a:r>
              <a:rPr lang="hu-HU" sz="3200" dirty="0"/>
              <a:t>Kompatibilitás és eltérések ISBD - RDA</a:t>
            </a:r>
          </a:p>
        </p:txBody>
      </p:sp>
      <p:sp>
        <p:nvSpPr>
          <p:cNvPr id="3" name="Tartalom helye 2">
            <a:extLst>
              <a:ext uri="{FF2B5EF4-FFF2-40B4-BE49-F238E27FC236}">
                <a16:creationId xmlns:a16="http://schemas.microsoft.com/office/drawing/2014/main" id="{2234536C-2B43-4E04-A2A5-5C49A47CBEE8}"/>
              </a:ext>
            </a:extLst>
          </p:cNvPr>
          <p:cNvSpPr>
            <a:spLocks noGrp="1"/>
          </p:cNvSpPr>
          <p:nvPr>
            <p:ph idx="1"/>
          </p:nvPr>
        </p:nvSpPr>
        <p:spPr>
          <a:xfrm>
            <a:off x="1382138" y="1540213"/>
            <a:ext cx="10171112" cy="4724400"/>
          </a:xfrm>
        </p:spPr>
        <p:txBody>
          <a:bodyPr>
            <a:normAutofit/>
          </a:bodyPr>
          <a:lstStyle/>
          <a:p>
            <a:r>
              <a:rPr lang="hu-HU" sz="2400" dirty="0"/>
              <a:t>RDA:</a:t>
            </a:r>
          </a:p>
          <a:p>
            <a:pPr marL="1066800"/>
            <a:r>
              <a:rPr lang="hu-HU" sz="2400" dirty="0"/>
              <a:t>Csak az adatrögzítésre ír elő szabályokat</a:t>
            </a:r>
          </a:p>
          <a:p>
            <a:pPr marL="1066800" indent="-347663"/>
            <a:r>
              <a:rPr lang="hu-HU" sz="2400" dirty="0"/>
              <a:t>Hármas szabály megszűnése</a:t>
            </a:r>
          </a:p>
          <a:p>
            <a:pPr marL="1066800" indent="-347663"/>
            <a:r>
              <a:rPr lang="hu-HU" sz="2400" dirty="0"/>
              <a:t>Nincsenek rövidítések</a:t>
            </a:r>
          </a:p>
          <a:p>
            <a:pPr marL="1066800" indent="-347663"/>
            <a:r>
              <a:rPr lang="hu-HU" sz="2400" dirty="0"/>
              <a:t>Latin kifejezések helyett nemzeti nyelvű teljes szöveg</a:t>
            </a:r>
          </a:p>
          <a:p>
            <a:pPr marL="1066800" indent="-347663"/>
            <a:r>
              <a:rPr lang="hu-HU" sz="2400" dirty="0"/>
              <a:t>Szerzőségi közlés külső forrásból is származhat</a:t>
            </a:r>
          </a:p>
          <a:p>
            <a:pPr marL="1066800" indent="-347663"/>
            <a:r>
              <a:rPr lang="hu-HU" sz="2400" dirty="0"/>
              <a:t>A mű és kifejezési forma kapcsolatának kitüntetett szerepe</a:t>
            </a:r>
          </a:p>
          <a:p>
            <a:pPr marL="1066800" indent="-347663"/>
            <a:r>
              <a:rPr lang="hu-HU" sz="2400" dirty="0"/>
              <a:t>Párhuzamos cím nemcsak </a:t>
            </a:r>
            <a:r>
              <a:rPr lang="hu-HU" sz="2400" dirty="0" err="1"/>
              <a:t>főforrásból</a:t>
            </a:r>
            <a:r>
              <a:rPr lang="hu-HU" sz="2400" dirty="0"/>
              <a:t> vehető</a:t>
            </a:r>
          </a:p>
        </p:txBody>
      </p:sp>
    </p:spTree>
    <p:extLst>
      <p:ext uri="{BB962C8B-B14F-4D97-AF65-F5344CB8AC3E}">
        <p14:creationId xmlns:p14="http://schemas.microsoft.com/office/powerpoint/2010/main" val="1364321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p:nvPr/>
        </p:nvSpPr>
        <p:spPr>
          <a:xfrm>
            <a:off x="4090984" y="636041"/>
            <a:ext cx="7839075" cy="181588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hu-HU" sz="2400" dirty="0" err="1">
                <a:solidFill>
                  <a:schemeClr val="dk1"/>
                </a:solidFill>
                <a:latin typeface="Century Gothic"/>
                <a:ea typeface="Century Gothic"/>
                <a:cs typeface="Century Gothic"/>
                <a:sym typeface="Century Gothic"/>
              </a:rPr>
              <a:t>Toolkit</a:t>
            </a:r>
            <a:r>
              <a:rPr lang="hu-HU" sz="2400" dirty="0">
                <a:solidFill>
                  <a:schemeClr val="dk1"/>
                </a:solidFill>
                <a:latin typeface="Century Gothic"/>
                <a:ea typeface="Century Gothic"/>
                <a:cs typeface="Century Gothic"/>
                <a:sym typeface="Century Gothic"/>
              </a:rPr>
              <a:t> : </a:t>
            </a:r>
            <a:r>
              <a:rPr lang="hu-HU" sz="2400" u="sng" dirty="0">
                <a:solidFill>
                  <a:schemeClr val="hlink"/>
                </a:solidFill>
                <a:latin typeface="Century Gothic"/>
                <a:ea typeface="Century Gothic"/>
                <a:cs typeface="Century Gothic"/>
                <a:sym typeface="Century Gothic"/>
                <a:hlinkClick r:id="rId3"/>
              </a:rPr>
              <a:t>http://access.rdatoolkit.org/</a:t>
            </a:r>
          </a:p>
          <a:p>
            <a:pPr lvl="0">
              <a:buSzPct val="25000"/>
            </a:pPr>
            <a:r>
              <a:rPr lang="hu-HU" sz="2400" dirty="0">
                <a:solidFill>
                  <a:schemeClr val="dk1"/>
                </a:solidFill>
                <a:ea typeface="Century Gothic"/>
                <a:cs typeface="Century Gothic"/>
                <a:sym typeface="Century Gothic"/>
              </a:rPr>
              <a:t>Blog: </a:t>
            </a:r>
            <a:r>
              <a:rPr lang="hu-HU" sz="2400" dirty="0">
                <a:solidFill>
                  <a:schemeClr val="dk1"/>
                </a:solidFill>
                <a:ea typeface="Century Gothic"/>
                <a:cs typeface="Century Gothic"/>
                <a:sym typeface="Century Gothic"/>
                <a:hlinkClick r:id="rId4"/>
              </a:rPr>
              <a:t>https://resourcedescriptionandaccess.blogspot.hu/</a:t>
            </a:r>
            <a:endParaRPr lang="hu-HU" sz="2400" dirty="0">
              <a:solidFill>
                <a:schemeClr val="dk1"/>
              </a:solidFill>
              <a:ea typeface="Century Gothic"/>
              <a:cs typeface="Century Gothic"/>
              <a:sym typeface="Century Gothic"/>
            </a:endParaRPr>
          </a:p>
          <a:p>
            <a:pPr lvl="0">
              <a:buSzPct val="25000"/>
            </a:pPr>
            <a:endParaRPr lang="hu-HU" sz="2400" dirty="0">
              <a:solidFill>
                <a:schemeClr val="dk1"/>
              </a:solidFill>
              <a:latin typeface="Century Gothic"/>
              <a:ea typeface="Century Gothic"/>
              <a:cs typeface="Century Gothic"/>
              <a:sym typeface="Century Gothic"/>
            </a:endParaRPr>
          </a:p>
        </p:txBody>
      </p:sp>
      <p:pic>
        <p:nvPicPr>
          <p:cNvPr id="550" name="Shape 550"/>
          <p:cNvPicPr preferRelativeResize="0"/>
          <p:nvPr/>
        </p:nvPicPr>
        <p:blipFill rotWithShape="1">
          <a:blip r:embed="rId5">
            <a:alphaModFix/>
          </a:blip>
          <a:srcRect/>
          <a:stretch/>
        </p:blipFill>
        <p:spPr>
          <a:xfrm>
            <a:off x="176211" y="142875"/>
            <a:ext cx="3471863" cy="8624450"/>
          </a:xfrm>
          <a:prstGeom prst="rect">
            <a:avLst/>
          </a:prstGeom>
          <a:noFill/>
          <a:ln>
            <a:noFill/>
          </a:ln>
        </p:spPr>
      </p:pic>
      <p:pic>
        <p:nvPicPr>
          <p:cNvPr id="551" name="Shape 551"/>
          <p:cNvPicPr preferRelativeResize="0"/>
          <p:nvPr/>
        </p:nvPicPr>
        <p:blipFill rotWithShape="1">
          <a:blip r:embed="rId6">
            <a:alphaModFix/>
          </a:blip>
          <a:srcRect/>
          <a:stretch/>
        </p:blipFill>
        <p:spPr>
          <a:xfrm>
            <a:off x="4305298" y="3005741"/>
            <a:ext cx="3705224" cy="3852257"/>
          </a:xfrm>
          <a:prstGeom prst="rect">
            <a:avLst/>
          </a:prstGeom>
          <a:noFill/>
          <a:ln>
            <a:noFill/>
          </a:ln>
        </p:spPr>
      </p:pic>
      <p:sp>
        <p:nvSpPr>
          <p:cNvPr id="552" name="Shape 552"/>
          <p:cNvSpPr/>
          <p:nvPr/>
        </p:nvSpPr>
        <p:spPr>
          <a:xfrm>
            <a:off x="3529010" y="4455100"/>
            <a:ext cx="447674" cy="231200"/>
          </a:xfrm>
          <a:prstGeom prst="rightArrow">
            <a:avLst>
              <a:gd name="adj1" fmla="val 50000"/>
              <a:gd name="adj2" fmla="val 50000"/>
            </a:avLst>
          </a:prstGeom>
          <a:solidFill>
            <a:schemeClr val="accent1"/>
          </a:solidFill>
          <a:ln w="15875" cap="rnd" cmpd="sng">
            <a:solidFill>
              <a:srgbClr val="78230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5254649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0E9AA42-5934-4E5D-B077-96543F82BA95}"/>
              </a:ext>
            </a:extLst>
          </p:cNvPr>
          <p:cNvSpPr>
            <a:spLocks noGrp="1"/>
          </p:cNvSpPr>
          <p:nvPr>
            <p:ph type="title"/>
          </p:nvPr>
        </p:nvSpPr>
        <p:spPr>
          <a:xfrm>
            <a:off x="237184" y="66171"/>
            <a:ext cx="3176260" cy="1280890"/>
          </a:xfrm>
          <a:solidFill>
            <a:srgbClr val="ECF1DB"/>
          </a:solidFill>
        </p:spPr>
        <p:txBody>
          <a:bodyPr/>
          <a:lstStyle/>
          <a:p>
            <a:r>
              <a:rPr lang="hu-HU" dirty="0"/>
              <a:t>RDA eszközök</a:t>
            </a:r>
          </a:p>
        </p:txBody>
      </p:sp>
      <p:pic>
        <p:nvPicPr>
          <p:cNvPr id="5" name="Tartalom helye 4" descr="Képernyőrész kivágása">
            <a:hlinkClick r:id="rId2"/>
            <a:extLst>
              <a:ext uri="{FF2B5EF4-FFF2-40B4-BE49-F238E27FC236}">
                <a16:creationId xmlns:a16="http://schemas.microsoft.com/office/drawing/2014/main" id="{7A175467-E61A-47D4-B441-3211FCEBAB7D}"/>
              </a:ext>
            </a:extLst>
          </p:cNvPr>
          <p:cNvPicPr>
            <a:picLocks noGrp="1" noChangeAspect="1"/>
          </p:cNvPicPr>
          <p:nvPr>
            <p:ph idx="1"/>
          </p:nvPr>
        </p:nvPicPr>
        <p:blipFill>
          <a:blip r:embed="rId3"/>
          <a:stretch>
            <a:fillRect/>
          </a:stretch>
        </p:blipFill>
        <p:spPr>
          <a:xfrm>
            <a:off x="3413444" y="116237"/>
            <a:ext cx="9491985" cy="6741763"/>
          </a:xfrm>
        </p:spPr>
      </p:pic>
    </p:spTree>
    <p:extLst>
      <p:ext uri="{BB962C8B-B14F-4D97-AF65-F5344CB8AC3E}">
        <p14:creationId xmlns:p14="http://schemas.microsoft.com/office/powerpoint/2010/main" val="37471972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70B5B57-0874-4E3C-A466-7E6F052D67DE}"/>
              </a:ext>
            </a:extLst>
          </p:cNvPr>
          <p:cNvSpPr>
            <a:spLocks noGrp="1"/>
          </p:cNvSpPr>
          <p:nvPr>
            <p:ph type="title"/>
          </p:nvPr>
        </p:nvSpPr>
        <p:spPr>
          <a:xfrm>
            <a:off x="268181" y="159161"/>
            <a:ext cx="2630004" cy="1280890"/>
          </a:xfrm>
          <a:solidFill>
            <a:srgbClr val="F1F5E5"/>
          </a:solidFill>
        </p:spPr>
        <p:txBody>
          <a:bodyPr/>
          <a:lstStyle/>
          <a:p>
            <a:r>
              <a:rPr lang="hu-HU" dirty="0"/>
              <a:t>Források</a:t>
            </a:r>
          </a:p>
        </p:txBody>
      </p:sp>
      <p:pic>
        <p:nvPicPr>
          <p:cNvPr id="5" name="Tartalom helye 4" descr="Képernyőrész kivágása">
            <a:extLst>
              <a:ext uri="{FF2B5EF4-FFF2-40B4-BE49-F238E27FC236}">
                <a16:creationId xmlns:a16="http://schemas.microsoft.com/office/drawing/2014/main" id="{1CF1C3ED-7A8E-4137-A652-45A8299B83F7}"/>
              </a:ext>
            </a:extLst>
          </p:cNvPr>
          <p:cNvPicPr>
            <a:picLocks noGrp="1" noChangeAspect="1"/>
          </p:cNvPicPr>
          <p:nvPr>
            <p:ph idx="1"/>
          </p:nvPr>
        </p:nvPicPr>
        <p:blipFill>
          <a:blip r:embed="rId2"/>
          <a:stretch>
            <a:fillRect/>
          </a:stretch>
        </p:blipFill>
        <p:spPr>
          <a:xfrm>
            <a:off x="2471027" y="159161"/>
            <a:ext cx="9720973" cy="6644327"/>
          </a:xfrm>
        </p:spPr>
      </p:pic>
    </p:spTree>
    <p:extLst>
      <p:ext uri="{BB962C8B-B14F-4D97-AF65-F5344CB8AC3E}">
        <p14:creationId xmlns:p14="http://schemas.microsoft.com/office/powerpoint/2010/main" val="3504393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7A4369F-A34A-49D1-B4B4-FADB6EA95500}"/>
              </a:ext>
            </a:extLst>
          </p:cNvPr>
          <p:cNvSpPr>
            <a:spLocks noGrp="1"/>
          </p:cNvSpPr>
          <p:nvPr>
            <p:ph type="title"/>
          </p:nvPr>
        </p:nvSpPr>
        <p:spPr/>
        <p:txBody>
          <a:bodyPr/>
          <a:lstStyle/>
          <a:p>
            <a:endParaRPr lang="hu-HU"/>
          </a:p>
        </p:txBody>
      </p:sp>
      <p:graphicFrame>
        <p:nvGraphicFramePr>
          <p:cNvPr id="4" name="Tartalom helye 3">
            <a:extLst>
              <a:ext uri="{FF2B5EF4-FFF2-40B4-BE49-F238E27FC236}">
                <a16:creationId xmlns:a16="http://schemas.microsoft.com/office/drawing/2014/main" id="{504B4AA5-E077-4D38-B0BD-9BDC51D4B3B6}"/>
              </a:ext>
            </a:extLst>
          </p:cNvPr>
          <p:cNvGraphicFramePr>
            <a:graphicFrameLocks noGrp="1"/>
          </p:cNvGraphicFramePr>
          <p:nvPr>
            <p:ph idx="1"/>
            <p:extLst>
              <p:ext uri="{D42A27DB-BD31-4B8C-83A1-F6EECF244321}">
                <p14:modId xmlns:p14="http://schemas.microsoft.com/office/powerpoint/2010/main" val="1750660935"/>
              </p:ext>
            </p:extLst>
          </p:nvPr>
        </p:nvGraphicFramePr>
        <p:xfrm>
          <a:off x="1618406" y="0"/>
          <a:ext cx="9073868" cy="6949440"/>
        </p:xfrm>
        <a:graphic>
          <a:graphicData uri="http://schemas.openxmlformats.org/drawingml/2006/table">
            <a:tbl>
              <a:tblPr firstRow="1" bandRow="1">
                <a:tableStyleId>{5C22544A-7EE6-4342-B048-85BDC9FD1C3A}</a:tableStyleId>
              </a:tblPr>
              <a:tblGrid>
                <a:gridCol w="1696804">
                  <a:extLst>
                    <a:ext uri="{9D8B030D-6E8A-4147-A177-3AD203B41FA5}">
                      <a16:colId xmlns:a16="http://schemas.microsoft.com/office/drawing/2014/main" val="20000"/>
                    </a:ext>
                  </a:extLst>
                </a:gridCol>
                <a:gridCol w="1696804">
                  <a:extLst>
                    <a:ext uri="{9D8B030D-6E8A-4147-A177-3AD203B41FA5}">
                      <a16:colId xmlns:a16="http://schemas.microsoft.com/office/drawing/2014/main" val="20001"/>
                    </a:ext>
                  </a:extLst>
                </a:gridCol>
                <a:gridCol w="1991728">
                  <a:extLst>
                    <a:ext uri="{9D8B030D-6E8A-4147-A177-3AD203B41FA5}">
                      <a16:colId xmlns:a16="http://schemas.microsoft.com/office/drawing/2014/main" val="20002"/>
                    </a:ext>
                  </a:extLst>
                </a:gridCol>
                <a:gridCol w="1844266">
                  <a:extLst>
                    <a:ext uri="{9D8B030D-6E8A-4147-A177-3AD203B41FA5}">
                      <a16:colId xmlns:a16="http://schemas.microsoft.com/office/drawing/2014/main" val="20003"/>
                    </a:ext>
                  </a:extLst>
                </a:gridCol>
                <a:gridCol w="1844266">
                  <a:extLst>
                    <a:ext uri="{9D8B030D-6E8A-4147-A177-3AD203B41FA5}">
                      <a16:colId xmlns:a16="http://schemas.microsoft.com/office/drawing/2014/main" val="20004"/>
                    </a:ext>
                  </a:extLst>
                </a:gridCol>
              </a:tblGrid>
              <a:tr h="555903">
                <a:tc>
                  <a:txBody>
                    <a:bodyPr/>
                    <a:lstStyle/>
                    <a:p>
                      <a:endParaRPr lang="hu-HU" dirty="0"/>
                    </a:p>
                  </a:txBody>
                  <a:tcPr/>
                </a:tc>
                <a:tc>
                  <a:txBody>
                    <a:bodyPr/>
                    <a:lstStyle/>
                    <a:p>
                      <a:r>
                        <a:rPr lang="hu-HU"/>
                        <a:t>PC időszaka</a:t>
                      </a:r>
                    </a:p>
                    <a:p>
                      <a:r>
                        <a:rPr lang="hu-HU"/>
                        <a:t>1980-1990</a:t>
                      </a:r>
                      <a:endParaRPr lang="hu-HU" dirty="0"/>
                    </a:p>
                  </a:txBody>
                  <a:tcPr/>
                </a:tc>
                <a:tc>
                  <a:txBody>
                    <a:bodyPr/>
                    <a:lstStyle/>
                    <a:p>
                      <a:r>
                        <a:rPr lang="hu-HU" dirty="0"/>
                        <a:t>Web 1.0</a:t>
                      </a:r>
                    </a:p>
                    <a:p>
                      <a:r>
                        <a:rPr lang="hu-HU" dirty="0"/>
                        <a:t>1990-2000</a:t>
                      </a:r>
                    </a:p>
                  </a:txBody>
                  <a:tcPr/>
                </a:tc>
                <a:tc>
                  <a:txBody>
                    <a:bodyPr/>
                    <a:lstStyle/>
                    <a:p>
                      <a:r>
                        <a:rPr lang="hu-HU"/>
                        <a:t>Web 2.0</a:t>
                      </a:r>
                    </a:p>
                    <a:p>
                      <a:r>
                        <a:rPr lang="hu-HU"/>
                        <a:t>2000-2010</a:t>
                      </a:r>
                      <a:endParaRPr lang="hu-HU" dirty="0"/>
                    </a:p>
                  </a:txBody>
                  <a:tcPr/>
                </a:tc>
                <a:tc>
                  <a:txBody>
                    <a:bodyPr/>
                    <a:lstStyle/>
                    <a:p>
                      <a:r>
                        <a:rPr lang="hu-HU"/>
                        <a:t>Web 3.0</a:t>
                      </a:r>
                    </a:p>
                    <a:p>
                      <a:r>
                        <a:rPr lang="hu-HU"/>
                        <a:t>2010-2020</a:t>
                      </a:r>
                      <a:endParaRPr lang="hu-HU" dirty="0"/>
                    </a:p>
                  </a:txBody>
                  <a:tcPr/>
                </a:tc>
                <a:extLst>
                  <a:ext uri="{0D108BD9-81ED-4DB2-BD59-A6C34878D82A}">
                    <a16:rowId xmlns:a16="http://schemas.microsoft.com/office/drawing/2014/main" val="10000"/>
                  </a:ext>
                </a:extLst>
              </a:tr>
              <a:tr h="502960">
                <a:tc>
                  <a:txBody>
                    <a:bodyPr/>
                    <a:lstStyle/>
                    <a:p>
                      <a:r>
                        <a:rPr lang="hu-HU" sz="1550" dirty="0">
                          <a:latin typeface="+mn-lt"/>
                        </a:rPr>
                        <a:t>kommunikáció</a:t>
                      </a:r>
                    </a:p>
                  </a:txBody>
                  <a:tcPr/>
                </a:tc>
                <a:tc>
                  <a:txBody>
                    <a:bodyPr/>
                    <a:lstStyle/>
                    <a:p>
                      <a:r>
                        <a:rPr lang="hu-HU" sz="1550" dirty="0">
                          <a:latin typeface="+mn-lt"/>
                        </a:rPr>
                        <a:t>nincs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550" dirty="0"/>
                        <a:t>egyirányú</a:t>
                      </a:r>
                    </a:p>
                  </a:txBody>
                  <a:tcPr/>
                </a:tc>
                <a:tc>
                  <a:txBody>
                    <a:bodyPr/>
                    <a:lstStyle/>
                    <a:p>
                      <a:r>
                        <a:rPr lang="hu-HU" sz="1550" dirty="0"/>
                        <a:t>interaktív</a:t>
                      </a:r>
                    </a:p>
                  </a:txBody>
                  <a:tcPr/>
                </a:tc>
                <a:tc>
                  <a:txBody>
                    <a:bodyPr/>
                    <a:lstStyle/>
                    <a:p>
                      <a:r>
                        <a:rPr lang="hu-HU" sz="1550"/>
                        <a:t>személyre szabott</a:t>
                      </a:r>
                      <a:endParaRPr lang="hu-HU" sz="1550" dirty="0"/>
                    </a:p>
                  </a:txBody>
                  <a:tcPr/>
                </a:tc>
                <a:extLst>
                  <a:ext uri="{0D108BD9-81ED-4DB2-BD59-A6C34878D82A}">
                    <a16:rowId xmlns:a16="http://schemas.microsoft.com/office/drawing/2014/main" val="10001"/>
                  </a:ext>
                </a:extLst>
              </a:tr>
              <a:tr h="926505">
                <a:tc>
                  <a:txBody>
                    <a:bodyPr/>
                    <a:lstStyle/>
                    <a:p>
                      <a:r>
                        <a:rPr lang="hu-HU" sz="1550"/>
                        <a:t>fókuszban</a:t>
                      </a:r>
                      <a:endParaRPr lang="hu-HU" sz="1550" dirty="0"/>
                    </a:p>
                  </a:txBody>
                  <a:tcPr/>
                </a:tc>
                <a:tc>
                  <a:txBody>
                    <a:bodyPr/>
                    <a:lstStyle/>
                    <a:p>
                      <a:r>
                        <a:rPr lang="hu-HU" sz="1550"/>
                        <a:t>elszigetelt egyének</a:t>
                      </a:r>
                      <a:endParaRPr lang="hu-HU" sz="1550" dirty="0"/>
                    </a:p>
                  </a:txBody>
                  <a:tcPr/>
                </a:tc>
                <a:tc>
                  <a:txBody>
                    <a:bodyPr/>
                    <a:lstStyle/>
                    <a:p>
                      <a:r>
                        <a:rPr lang="hu-HU" sz="1550" dirty="0"/>
                        <a:t>a szervezet</a:t>
                      </a:r>
                    </a:p>
                  </a:txBody>
                  <a:tcPr/>
                </a:tc>
                <a:tc>
                  <a:txBody>
                    <a:bodyPr/>
                    <a:lstStyle/>
                    <a:p>
                      <a:r>
                        <a:rPr lang="hu-HU" sz="1550" dirty="0"/>
                        <a:t>a közösség</a:t>
                      </a:r>
                    </a:p>
                  </a:txBody>
                  <a:tcPr/>
                </a:tc>
                <a:tc>
                  <a:txBody>
                    <a:bodyPr/>
                    <a:lstStyle/>
                    <a:p>
                      <a:r>
                        <a:rPr lang="hu-HU" sz="1550" dirty="0"/>
                        <a:t>az egyéni igények társadalmi</a:t>
                      </a:r>
                      <a:r>
                        <a:rPr lang="hu-HU" sz="1550" baseline="0" dirty="0"/>
                        <a:t> szintű kielégítése</a:t>
                      </a:r>
                      <a:endParaRPr lang="hu-HU" sz="1550" dirty="0"/>
                    </a:p>
                  </a:txBody>
                  <a:tcPr/>
                </a:tc>
                <a:extLst>
                  <a:ext uri="{0D108BD9-81ED-4DB2-BD59-A6C34878D82A}">
                    <a16:rowId xmlns:a16="http://schemas.microsoft.com/office/drawing/2014/main" val="10002"/>
                  </a:ext>
                </a:extLst>
              </a:tr>
              <a:tr h="502960">
                <a:tc>
                  <a:txBody>
                    <a:bodyPr/>
                    <a:lstStyle/>
                    <a:p>
                      <a:r>
                        <a:rPr lang="hu-HU" sz="1550"/>
                        <a:t>a tartalom</a:t>
                      </a:r>
                      <a:endParaRPr lang="hu-HU" sz="1550" dirty="0"/>
                    </a:p>
                  </a:txBody>
                  <a:tcPr/>
                </a:tc>
                <a:tc>
                  <a:txBody>
                    <a:bodyPr/>
                    <a:lstStyle/>
                    <a:p>
                      <a:r>
                        <a:rPr lang="hu-HU" sz="1550"/>
                        <a:t>egyéni, zárt</a:t>
                      </a:r>
                      <a:endParaRPr lang="hu-HU" sz="1550" dirty="0"/>
                    </a:p>
                  </a:txBody>
                  <a:tcPr/>
                </a:tc>
                <a:tc>
                  <a:txBody>
                    <a:bodyPr/>
                    <a:lstStyle/>
                    <a:p>
                      <a:r>
                        <a:rPr lang="hu-HU" sz="1550"/>
                        <a:t>a szolgáltató sajátja</a:t>
                      </a:r>
                      <a:endParaRPr lang="hu-HU" sz="1550" dirty="0"/>
                    </a:p>
                  </a:txBody>
                  <a:tcPr/>
                </a:tc>
                <a:tc>
                  <a:txBody>
                    <a:bodyPr/>
                    <a:lstStyle/>
                    <a:p>
                      <a:r>
                        <a:rPr lang="hu-HU" sz="1550" dirty="0"/>
                        <a:t>megosztott</a:t>
                      </a:r>
                    </a:p>
                  </a:txBody>
                  <a:tcPr/>
                </a:tc>
                <a:tc>
                  <a:txBody>
                    <a:bodyPr/>
                    <a:lstStyle/>
                    <a:p>
                      <a:r>
                        <a:rPr lang="hu-HU" sz="1550" dirty="0"/>
                        <a:t>Számítógép által gyűjtött adatok</a:t>
                      </a:r>
                    </a:p>
                  </a:txBody>
                  <a:tcPr/>
                </a:tc>
                <a:extLst>
                  <a:ext uri="{0D108BD9-81ED-4DB2-BD59-A6C34878D82A}">
                    <a16:rowId xmlns:a16="http://schemas.microsoft.com/office/drawing/2014/main" val="10003"/>
                  </a:ext>
                </a:extLst>
              </a:tr>
              <a:tr h="1561823">
                <a:tc>
                  <a:txBody>
                    <a:bodyPr/>
                    <a:lstStyle/>
                    <a:p>
                      <a:r>
                        <a:rPr lang="hu-HU" sz="1550"/>
                        <a:t>interakció</a:t>
                      </a:r>
                    </a:p>
                  </a:txBody>
                  <a:tcPr/>
                </a:tc>
                <a:tc>
                  <a:txBody>
                    <a:bodyPr/>
                    <a:lstStyle/>
                    <a:p>
                      <a:r>
                        <a:rPr lang="hu-HU" sz="1550"/>
                        <a:t>nincs</a:t>
                      </a:r>
                    </a:p>
                  </a:txBody>
                  <a:tcPr/>
                </a:tc>
                <a:tc>
                  <a:txBody>
                    <a:bodyPr/>
                    <a:lstStyle/>
                    <a:p>
                      <a:r>
                        <a:rPr lang="hu-HU" sz="1550"/>
                        <a:t>web </a:t>
                      </a:r>
                      <a:r>
                        <a:rPr lang="hu-HU" sz="1550" dirty="0"/>
                        <a:t>formák</a:t>
                      </a:r>
                    </a:p>
                  </a:txBody>
                  <a:tcPr/>
                </a:tc>
                <a:tc>
                  <a:txBody>
                    <a:bodyPr/>
                    <a:lstStyle/>
                    <a:p>
                      <a:r>
                        <a:rPr lang="hu-HU" sz="1550" dirty="0"/>
                        <a:t>webes </a:t>
                      </a:r>
                      <a:r>
                        <a:rPr lang="hu-HU" sz="1550"/>
                        <a:t>alkalmazások (közösségi média, </a:t>
                      </a:r>
                      <a:r>
                        <a:rPr lang="hu-HU" sz="1550" baseline="0"/>
                        <a:t>fotómegosztók</a:t>
                      </a:r>
                      <a:r>
                        <a:rPr lang="hu-HU" sz="1550" baseline="0" dirty="0"/>
                        <a:t>, </a:t>
                      </a:r>
                      <a:r>
                        <a:rPr lang="hu-HU" sz="1550" baseline="0" err="1"/>
                        <a:t>blog</a:t>
                      </a:r>
                      <a:r>
                        <a:rPr lang="hu-HU" sz="1550" baseline="0"/>
                        <a:t> alkalmazások)</a:t>
                      </a:r>
                      <a:endParaRPr lang="hu-HU" sz="1550" dirty="0"/>
                    </a:p>
                  </a:txBody>
                  <a:tcPr/>
                </a:tc>
                <a:tc>
                  <a:txBody>
                    <a:bodyPr/>
                    <a:lstStyle/>
                    <a:p>
                      <a:r>
                        <a:rPr lang="hu-HU" sz="1550" dirty="0" err="1"/>
                        <a:t>Smart</a:t>
                      </a:r>
                      <a:r>
                        <a:rPr lang="hu-HU" sz="1550" dirty="0"/>
                        <a:t> alkalmazások</a:t>
                      </a:r>
                    </a:p>
                    <a:p>
                      <a:endParaRPr lang="hu-HU" sz="1550" dirty="0"/>
                    </a:p>
                  </a:txBody>
                  <a:tcPr/>
                </a:tc>
                <a:extLst>
                  <a:ext uri="{0D108BD9-81ED-4DB2-BD59-A6C34878D82A}">
                    <a16:rowId xmlns:a16="http://schemas.microsoft.com/office/drawing/2014/main" val="10004"/>
                  </a:ext>
                </a:extLst>
              </a:tr>
              <a:tr h="714733">
                <a:tc>
                  <a:txBody>
                    <a:bodyPr/>
                    <a:lstStyle/>
                    <a:p>
                      <a:r>
                        <a:rPr lang="hu-HU" sz="1550"/>
                        <a:t>információ-keresés sajátossága</a:t>
                      </a:r>
                      <a:endParaRPr lang="hu-HU" sz="1550" dirty="0"/>
                    </a:p>
                  </a:txBody>
                  <a:tcPr/>
                </a:tc>
                <a:tc>
                  <a:txBody>
                    <a:bodyPr/>
                    <a:lstStyle/>
                    <a:p>
                      <a:r>
                        <a:rPr lang="hu-HU" sz="1550"/>
                        <a:t>adatbázisok saját fájlrendszere</a:t>
                      </a:r>
                      <a:endParaRPr lang="hu-HU" sz="1550" dirty="0"/>
                    </a:p>
                  </a:txBody>
                  <a:tcPr/>
                </a:tc>
                <a:tc>
                  <a:txBody>
                    <a:bodyPr/>
                    <a:lstStyle/>
                    <a:p>
                      <a:r>
                        <a:rPr lang="hu-HU" sz="1550"/>
                        <a:t>előre szerkesztett szótárak (taxonómia)</a:t>
                      </a:r>
                      <a:endParaRPr lang="hu-HU" sz="1550" dirty="0"/>
                    </a:p>
                  </a:txBody>
                  <a:tcPr/>
                </a:tc>
                <a:tc>
                  <a:txBody>
                    <a:bodyPr/>
                    <a:lstStyle/>
                    <a:p>
                      <a:r>
                        <a:rPr lang="hu-HU" sz="1550"/>
                        <a:t>folkszonómia</a:t>
                      </a:r>
                      <a:endParaRPr lang="hu-HU" sz="1550" dirty="0"/>
                    </a:p>
                  </a:txBody>
                  <a:tcPr/>
                </a:tc>
                <a:tc>
                  <a:txBody>
                    <a:bodyPr/>
                    <a:lstStyle/>
                    <a:p>
                      <a:r>
                        <a:rPr lang="hu-HU" sz="1550" dirty="0"/>
                        <a:t>teljes szöveg</a:t>
                      </a:r>
                    </a:p>
                  </a:txBody>
                  <a:tcPr/>
                </a:tc>
                <a:extLst>
                  <a:ext uri="{0D108BD9-81ED-4DB2-BD59-A6C34878D82A}">
                    <a16:rowId xmlns:a16="http://schemas.microsoft.com/office/drawing/2014/main" val="10005"/>
                  </a:ext>
                </a:extLst>
              </a:tr>
              <a:tr h="714733">
                <a:tc>
                  <a:txBody>
                    <a:bodyPr/>
                    <a:lstStyle/>
                    <a:p>
                      <a:r>
                        <a:rPr lang="hu-HU" sz="1550"/>
                        <a:t>az információ forrása</a:t>
                      </a:r>
                      <a:endParaRPr lang="hu-HU" sz="1550" dirty="0"/>
                    </a:p>
                  </a:txBody>
                  <a:tcPr/>
                </a:tc>
                <a:tc>
                  <a:txBody>
                    <a:bodyPr/>
                    <a:lstStyle/>
                    <a:p>
                      <a:r>
                        <a:rPr lang="hu-HU" sz="1550"/>
                        <a:t>fájlszerverek, adatbázisok</a:t>
                      </a:r>
                      <a:endParaRPr lang="hu-HU" sz="1550" dirty="0"/>
                    </a:p>
                  </a:txBody>
                  <a:tcPr/>
                </a:tc>
                <a:tc>
                  <a:txBody>
                    <a:bodyPr/>
                    <a:lstStyle/>
                    <a:p>
                      <a:r>
                        <a:rPr lang="hu-HU" sz="1550"/>
                        <a:t>hiteles online lexikonok, pl. Britannica</a:t>
                      </a:r>
                      <a:endParaRPr lang="hu-HU" sz="1550" dirty="0"/>
                    </a:p>
                  </a:txBody>
                  <a:tcPr/>
                </a:tc>
                <a:tc>
                  <a:txBody>
                    <a:bodyPr/>
                    <a:lstStyle/>
                    <a:p>
                      <a:r>
                        <a:rPr lang="hu-HU" sz="1550"/>
                        <a:t>Wikipédia</a:t>
                      </a:r>
                      <a:endParaRPr lang="hu-HU" sz="1550" dirty="0"/>
                    </a:p>
                  </a:txBody>
                  <a:tcPr/>
                </a:tc>
                <a:tc>
                  <a:txBody>
                    <a:bodyPr/>
                    <a:lstStyle/>
                    <a:p>
                      <a:r>
                        <a:rPr lang="hu-HU" sz="1550" dirty="0"/>
                        <a:t>szemantikus web</a:t>
                      </a:r>
                    </a:p>
                  </a:txBody>
                  <a:tcPr/>
                </a:tc>
                <a:extLst>
                  <a:ext uri="{0D108BD9-81ED-4DB2-BD59-A6C34878D82A}">
                    <a16:rowId xmlns:a16="http://schemas.microsoft.com/office/drawing/2014/main" val="10006"/>
                  </a:ext>
                </a:extLst>
              </a:tr>
              <a:tr h="714733">
                <a:tc>
                  <a:txBody>
                    <a:bodyPr/>
                    <a:lstStyle/>
                    <a:p>
                      <a:r>
                        <a:rPr lang="hu-HU" sz="1550" dirty="0"/>
                        <a:t>a technológia</a:t>
                      </a:r>
                    </a:p>
                  </a:txBody>
                  <a:tcPr/>
                </a:tc>
                <a:tc>
                  <a:txBody>
                    <a:bodyPr/>
                    <a:lstStyle/>
                    <a:p>
                      <a:r>
                        <a:rPr lang="hu-HU" sz="1550"/>
                        <a:t>ftp/email,</a:t>
                      </a:r>
                      <a:r>
                        <a:rPr lang="hu-HU" sz="1550" baseline="0"/>
                        <a:t> gopher</a:t>
                      </a:r>
                      <a:endParaRPr lang="hu-HU" sz="1550" dirty="0"/>
                    </a:p>
                  </a:txBody>
                  <a:tcPr/>
                </a:tc>
                <a:tc>
                  <a:txBody>
                    <a:bodyPr/>
                    <a:lstStyle/>
                    <a:p>
                      <a:r>
                        <a:rPr lang="hu-HU" sz="1550"/>
                        <a:t>Html/ftp</a:t>
                      </a:r>
                      <a:endParaRPr lang="hu-HU" sz="1550" dirty="0"/>
                    </a:p>
                  </a:txBody>
                  <a:tcPr/>
                </a:tc>
                <a:tc>
                  <a:txBody>
                    <a:bodyPr/>
                    <a:lstStyle/>
                    <a:p>
                      <a:r>
                        <a:rPr lang="hu-HU" sz="1550" dirty="0" err="1"/>
                        <a:t>Flash</a:t>
                      </a:r>
                      <a:r>
                        <a:rPr lang="hu-HU" sz="1550" dirty="0"/>
                        <a:t>, Java, XML</a:t>
                      </a:r>
                    </a:p>
                  </a:txBody>
                  <a:tcPr/>
                </a:tc>
                <a:tc>
                  <a:txBody>
                    <a:bodyPr/>
                    <a:lstStyle/>
                    <a:p>
                      <a:r>
                        <a:rPr lang="hu-HU" sz="1550" dirty="0"/>
                        <a:t>RDF, OWL (Web </a:t>
                      </a:r>
                      <a:r>
                        <a:rPr lang="hu-HU" sz="1550" dirty="0" err="1"/>
                        <a:t>Ontology</a:t>
                      </a:r>
                      <a:r>
                        <a:rPr lang="hu-HU" sz="1550" dirty="0"/>
                        <a:t> </a:t>
                      </a:r>
                      <a:r>
                        <a:rPr lang="hu-HU" sz="1550" dirty="0" err="1"/>
                        <a:t>Language</a:t>
                      </a:r>
                      <a:r>
                        <a:rPr lang="hu-HU" sz="1550" dirty="0"/>
                        <a:t>)</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575116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5B8470C-883A-4545-8C2F-F3DAAAF97EDC}"/>
              </a:ext>
            </a:extLst>
          </p:cNvPr>
          <p:cNvSpPr>
            <a:spLocks noGrp="1"/>
          </p:cNvSpPr>
          <p:nvPr>
            <p:ph type="title"/>
          </p:nvPr>
        </p:nvSpPr>
        <p:spPr/>
        <p:txBody>
          <a:bodyPr>
            <a:normAutofit/>
          </a:bodyPr>
          <a:lstStyle/>
          <a:p>
            <a:r>
              <a:rPr lang="hu-HU" sz="3200" dirty="0"/>
              <a:t>RDA </a:t>
            </a:r>
            <a:r>
              <a:rPr lang="hu-HU" sz="3200" dirty="0" err="1"/>
              <a:t>Registry</a:t>
            </a:r>
            <a:endParaRPr lang="hu-HU" sz="3200" dirty="0"/>
          </a:p>
        </p:txBody>
      </p:sp>
      <p:sp>
        <p:nvSpPr>
          <p:cNvPr id="3" name="Tartalom helye 2">
            <a:extLst>
              <a:ext uri="{FF2B5EF4-FFF2-40B4-BE49-F238E27FC236}">
                <a16:creationId xmlns:a16="http://schemas.microsoft.com/office/drawing/2014/main" id="{17EE5D46-D51C-496E-812B-6EC15780FE4E}"/>
              </a:ext>
            </a:extLst>
          </p:cNvPr>
          <p:cNvSpPr>
            <a:spLocks noGrp="1"/>
          </p:cNvSpPr>
          <p:nvPr>
            <p:ph idx="1"/>
          </p:nvPr>
        </p:nvSpPr>
        <p:spPr>
          <a:xfrm>
            <a:off x="418666" y="2068945"/>
            <a:ext cx="5908244" cy="3777622"/>
          </a:xfrm>
          <a:solidFill>
            <a:srgbClr val="F2F6E8"/>
          </a:solidFill>
        </p:spPr>
        <p:txBody>
          <a:bodyPr>
            <a:normAutofit/>
          </a:bodyPr>
          <a:lstStyle/>
          <a:p>
            <a:pPr marL="0" indent="0">
              <a:buNone/>
            </a:pPr>
            <a:r>
              <a:rPr lang="hu-HU" sz="2400" dirty="0"/>
              <a:t>Az RDA regiszter tartalmazza </a:t>
            </a:r>
          </a:p>
          <a:p>
            <a:pPr>
              <a:buFont typeface="Wingdings" panose="05000000000000000000" pitchFamily="2" charset="2"/>
              <a:buChar char="§"/>
            </a:pPr>
            <a:r>
              <a:rPr lang="hu-HU" sz="2400" dirty="0"/>
              <a:t>az RDA </a:t>
            </a:r>
            <a:r>
              <a:rPr lang="hu-HU" sz="2400" dirty="0">
                <a:hlinkClick r:id="rId2"/>
              </a:rPr>
              <a:t>elemkészletet</a:t>
            </a:r>
            <a:r>
              <a:rPr lang="hu-HU" sz="2400" dirty="0"/>
              <a:t> </a:t>
            </a:r>
          </a:p>
          <a:p>
            <a:pPr marL="712788">
              <a:buFont typeface="Wingdings" panose="05000000000000000000" pitchFamily="2" charset="2"/>
              <a:buChar char="§"/>
            </a:pPr>
            <a:r>
              <a:rPr lang="hu-HU" sz="2400" dirty="0"/>
              <a:t>a kapcsolatokkal és </a:t>
            </a:r>
          </a:p>
          <a:p>
            <a:pPr marL="712788">
              <a:buFont typeface="Wingdings" panose="05000000000000000000" pitchFamily="2" charset="2"/>
              <a:buChar char="§"/>
            </a:pPr>
            <a:r>
              <a:rPr lang="hu-HU" sz="2400" dirty="0"/>
              <a:t>az ellenőrzött terminológiákkal, és</a:t>
            </a:r>
          </a:p>
          <a:p>
            <a:pPr>
              <a:buFont typeface="Wingdings" panose="05000000000000000000" pitchFamily="2" charset="2"/>
              <a:buChar char="§"/>
            </a:pPr>
            <a:r>
              <a:rPr lang="hu-HU" sz="2400" dirty="0"/>
              <a:t>az RDA </a:t>
            </a:r>
            <a:r>
              <a:rPr lang="hu-HU" sz="2400" dirty="0">
                <a:hlinkClick r:id="rId3"/>
              </a:rPr>
              <a:t>érték szókészletet</a:t>
            </a:r>
            <a:r>
              <a:rPr lang="hu-HU" sz="2400" dirty="0"/>
              <a:t> az erőforrás leírási keretrendszerben (RDF).</a:t>
            </a:r>
          </a:p>
        </p:txBody>
      </p:sp>
      <p:pic>
        <p:nvPicPr>
          <p:cNvPr id="5" name="Kép 4" descr="A képen képernyőkép látható&#10;&#10;A leírás teljesen megbízható">
            <a:extLst>
              <a:ext uri="{FF2B5EF4-FFF2-40B4-BE49-F238E27FC236}">
                <a16:creationId xmlns:a16="http://schemas.microsoft.com/office/drawing/2014/main" id="{D6FF8FAE-F33C-4992-B3B2-881A40AD4760}"/>
              </a:ext>
            </a:extLst>
          </p:cNvPr>
          <p:cNvPicPr>
            <a:picLocks noChangeAspect="1"/>
          </p:cNvPicPr>
          <p:nvPr/>
        </p:nvPicPr>
        <p:blipFill>
          <a:blip r:embed="rId4"/>
          <a:stretch>
            <a:fillRect/>
          </a:stretch>
        </p:blipFill>
        <p:spPr>
          <a:xfrm>
            <a:off x="6172631" y="104629"/>
            <a:ext cx="5911745" cy="6591735"/>
          </a:xfrm>
          <a:prstGeom prst="rect">
            <a:avLst/>
          </a:prstGeom>
        </p:spPr>
      </p:pic>
    </p:spTree>
    <p:extLst>
      <p:ext uri="{BB962C8B-B14F-4D97-AF65-F5344CB8AC3E}">
        <p14:creationId xmlns:p14="http://schemas.microsoft.com/office/powerpoint/2010/main" val="5994111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B73C663-3A43-4231-A4B3-CFEF933C4327}"/>
              </a:ext>
            </a:extLst>
          </p:cNvPr>
          <p:cNvSpPr>
            <a:spLocks noGrp="1"/>
          </p:cNvSpPr>
          <p:nvPr>
            <p:ph type="title"/>
          </p:nvPr>
        </p:nvSpPr>
        <p:spPr>
          <a:xfrm>
            <a:off x="182234" y="559454"/>
            <a:ext cx="3346057" cy="3513781"/>
          </a:xfrm>
          <a:solidFill>
            <a:srgbClr val="F1F5E6"/>
          </a:solidFill>
        </p:spPr>
        <p:txBody>
          <a:bodyPr>
            <a:normAutofit fontScale="90000"/>
          </a:bodyPr>
          <a:lstStyle/>
          <a:p>
            <a:r>
              <a:rPr lang="hu-HU" dirty="0"/>
              <a:t>Az RDA 13 osztálya </a:t>
            </a:r>
            <a:br>
              <a:rPr lang="hu-HU" dirty="0"/>
            </a:br>
            <a:r>
              <a:rPr lang="hu-HU" dirty="0"/>
              <a:t>(az FRBR entitások)a definíciókkal az RDA </a:t>
            </a:r>
            <a:r>
              <a:rPr lang="hu-HU" dirty="0" err="1"/>
              <a:t>Registryben</a:t>
            </a:r>
            <a:endParaRPr lang="hu-HU" dirty="0"/>
          </a:p>
        </p:txBody>
      </p:sp>
      <p:pic>
        <p:nvPicPr>
          <p:cNvPr id="5" name="Tartalom helye 4" descr="A képen képernyőkép látható&#10;&#10;A leírás teljesen megbízható">
            <a:extLst>
              <a:ext uri="{FF2B5EF4-FFF2-40B4-BE49-F238E27FC236}">
                <a16:creationId xmlns:a16="http://schemas.microsoft.com/office/drawing/2014/main" id="{9BDDEA20-0E3D-40C4-ADD4-36463402CC0E}"/>
              </a:ext>
            </a:extLst>
          </p:cNvPr>
          <p:cNvPicPr>
            <a:picLocks noGrp="1" noChangeAspect="1"/>
          </p:cNvPicPr>
          <p:nvPr>
            <p:ph idx="1"/>
          </p:nvPr>
        </p:nvPicPr>
        <p:blipFill>
          <a:blip r:embed="rId2"/>
          <a:stretch>
            <a:fillRect/>
          </a:stretch>
        </p:blipFill>
        <p:spPr>
          <a:xfrm>
            <a:off x="3450638" y="304799"/>
            <a:ext cx="8721134" cy="6326909"/>
          </a:xfrm>
        </p:spPr>
      </p:pic>
    </p:spTree>
    <p:extLst>
      <p:ext uri="{BB962C8B-B14F-4D97-AF65-F5344CB8AC3E}">
        <p14:creationId xmlns:p14="http://schemas.microsoft.com/office/powerpoint/2010/main" val="1566059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C2838AB-EB85-4D4E-BE4A-11BB33E2ECCA}"/>
              </a:ext>
            </a:extLst>
          </p:cNvPr>
          <p:cNvSpPr>
            <a:spLocks noGrp="1"/>
          </p:cNvSpPr>
          <p:nvPr>
            <p:ph type="title"/>
          </p:nvPr>
        </p:nvSpPr>
        <p:spPr/>
        <p:txBody>
          <a:bodyPr>
            <a:normAutofit/>
          </a:bodyPr>
          <a:lstStyle/>
          <a:p>
            <a:r>
              <a:rPr lang="hu-HU" sz="3200" dirty="0"/>
              <a:t>Az RDA osztályainak azonosítása</a:t>
            </a:r>
          </a:p>
        </p:txBody>
      </p:sp>
      <p:pic>
        <p:nvPicPr>
          <p:cNvPr id="5" name="Tartalom helye 4" descr="A képen képernyőkép látható&#10;&#10;A leírás teljesen megbízható">
            <a:extLst>
              <a:ext uri="{FF2B5EF4-FFF2-40B4-BE49-F238E27FC236}">
                <a16:creationId xmlns:a16="http://schemas.microsoft.com/office/drawing/2014/main" id="{C9314348-2391-4DE1-8A9B-66FAAE363B42}"/>
              </a:ext>
            </a:extLst>
          </p:cNvPr>
          <p:cNvPicPr>
            <a:picLocks noGrp="1" noChangeAspect="1"/>
          </p:cNvPicPr>
          <p:nvPr>
            <p:ph idx="1"/>
          </p:nvPr>
        </p:nvPicPr>
        <p:blipFill>
          <a:blip r:embed="rId2"/>
          <a:stretch>
            <a:fillRect/>
          </a:stretch>
        </p:blipFill>
        <p:spPr>
          <a:xfrm>
            <a:off x="286139" y="1720346"/>
            <a:ext cx="11905862" cy="1498166"/>
          </a:xfrm>
        </p:spPr>
      </p:pic>
    </p:spTree>
    <p:extLst>
      <p:ext uri="{BB962C8B-B14F-4D97-AF65-F5344CB8AC3E}">
        <p14:creationId xmlns:p14="http://schemas.microsoft.com/office/powerpoint/2010/main" val="38533410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CC828A6-02D3-4179-AAAA-38D285EF30E9}"/>
              </a:ext>
            </a:extLst>
          </p:cNvPr>
          <p:cNvSpPr>
            <a:spLocks noGrp="1"/>
          </p:cNvSpPr>
          <p:nvPr>
            <p:ph type="title"/>
          </p:nvPr>
        </p:nvSpPr>
        <p:spPr/>
        <p:txBody>
          <a:bodyPr/>
          <a:lstStyle/>
          <a:p>
            <a:r>
              <a:rPr lang="hu-HU" dirty="0"/>
              <a:t>Fejlesztés</a:t>
            </a:r>
          </a:p>
        </p:txBody>
      </p:sp>
      <p:sp>
        <p:nvSpPr>
          <p:cNvPr id="3" name="Tartalom helye 2">
            <a:extLst>
              <a:ext uri="{FF2B5EF4-FFF2-40B4-BE49-F238E27FC236}">
                <a16:creationId xmlns:a16="http://schemas.microsoft.com/office/drawing/2014/main" id="{12D43E6E-9208-4835-BEAE-595742734AC1}"/>
              </a:ext>
            </a:extLst>
          </p:cNvPr>
          <p:cNvSpPr>
            <a:spLocks noGrp="1"/>
          </p:cNvSpPr>
          <p:nvPr>
            <p:ph idx="1"/>
          </p:nvPr>
        </p:nvSpPr>
        <p:spPr/>
        <p:txBody>
          <a:bodyPr/>
          <a:lstStyle/>
          <a:p>
            <a:r>
              <a:rPr lang="hu-HU" b="1" dirty="0"/>
              <a:t>LRM, mint az RDA fejlesztési fogalmi modellje</a:t>
            </a:r>
            <a:endParaRPr lang="hu-HU" b="1" dirty="0">
              <a:solidFill>
                <a:srgbClr val="262626"/>
              </a:solidFill>
              <a:ea typeface="Century Gothic"/>
              <a:cs typeface="Century Gothic"/>
              <a:sym typeface="Century Gothic"/>
            </a:endParaRPr>
          </a:p>
          <a:p>
            <a:r>
              <a:rPr lang="hu-HU" dirty="0"/>
              <a:t>Lásd még: </a:t>
            </a:r>
            <a:r>
              <a:rPr lang="hu-HU" dirty="0">
                <a:hlinkClick r:id="rId3"/>
              </a:rPr>
              <a:t>http://alcts.ala.org/ccdablog/wp-content/uploads/2017/01/IFLA-LRM-MW17.pdf</a:t>
            </a:r>
            <a:endParaRPr lang="hu-HU" dirty="0"/>
          </a:p>
          <a:p>
            <a:endParaRPr lang="hu-HU" dirty="0"/>
          </a:p>
        </p:txBody>
      </p:sp>
    </p:spTree>
    <p:extLst>
      <p:ext uri="{BB962C8B-B14F-4D97-AF65-F5344CB8AC3E}">
        <p14:creationId xmlns:p14="http://schemas.microsoft.com/office/powerpoint/2010/main" val="8758622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D02AC22-1B54-464D-97F6-FEA8352B440A}"/>
              </a:ext>
            </a:extLst>
          </p:cNvPr>
          <p:cNvSpPr>
            <a:spLocks noGrp="1"/>
          </p:cNvSpPr>
          <p:nvPr>
            <p:ph type="title"/>
          </p:nvPr>
        </p:nvSpPr>
        <p:spPr/>
        <p:txBody>
          <a:bodyPr/>
          <a:lstStyle/>
          <a:p>
            <a:r>
              <a:rPr lang="hu-HU" dirty="0"/>
              <a:t>AGENT SUPERCLASS</a:t>
            </a:r>
          </a:p>
        </p:txBody>
      </p:sp>
      <p:pic>
        <p:nvPicPr>
          <p:cNvPr id="4" name="Tartalom helye 3">
            <a:extLst>
              <a:ext uri="{FF2B5EF4-FFF2-40B4-BE49-F238E27FC236}">
                <a16:creationId xmlns:a16="http://schemas.microsoft.com/office/drawing/2014/main" id="{F49B0284-9634-4102-B9B6-8912ABC32548}"/>
              </a:ext>
            </a:extLst>
          </p:cNvPr>
          <p:cNvPicPr>
            <a:picLocks noGrp="1" noChangeAspect="1"/>
          </p:cNvPicPr>
          <p:nvPr>
            <p:ph idx="1"/>
          </p:nvPr>
        </p:nvPicPr>
        <p:blipFill>
          <a:blip r:embed="rId3"/>
          <a:stretch>
            <a:fillRect/>
          </a:stretch>
        </p:blipFill>
        <p:spPr>
          <a:xfrm>
            <a:off x="2592926" y="1363140"/>
            <a:ext cx="6815394" cy="5452316"/>
          </a:xfrm>
          <a:prstGeom prst="rect">
            <a:avLst/>
          </a:prstGeom>
        </p:spPr>
      </p:pic>
    </p:spTree>
    <p:extLst>
      <p:ext uri="{BB962C8B-B14F-4D97-AF65-F5344CB8AC3E}">
        <p14:creationId xmlns:p14="http://schemas.microsoft.com/office/powerpoint/2010/main" val="2285298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02D31A5-D2E6-439B-BDDF-B3191085B00E}"/>
              </a:ext>
            </a:extLst>
          </p:cNvPr>
          <p:cNvSpPr>
            <a:spLocks noGrp="1"/>
          </p:cNvSpPr>
          <p:nvPr>
            <p:ph type="title"/>
          </p:nvPr>
        </p:nvSpPr>
        <p:spPr/>
        <p:txBody>
          <a:bodyPr/>
          <a:lstStyle/>
          <a:p>
            <a:endParaRPr lang="hu-HU"/>
          </a:p>
        </p:txBody>
      </p:sp>
      <p:pic>
        <p:nvPicPr>
          <p:cNvPr id="4" name="Tartalom helye 3">
            <a:extLst>
              <a:ext uri="{FF2B5EF4-FFF2-40B4-BE49-F238E27FC236}">
                <a16:creationId xmlns:a16="http://schemas.microsoft.com/office/drawing/2014/main" id="{7B937291-5C9F-4BB4-85B3-C00AA5B7108A}"/>
              </a:ext>
            </a:extLst>
          </p:cNvPr>
          <p:cNvPicPr>
            <a:picLocks noGrp="1" noChangeAspect="1"/>
          </p:cNvPicPr>
          <p:nvPr>
            <p:ph idx="1"/>
          </p:nvPr>
        </p:nvPicPr>
        <p:blipFill>
          <a:blip r:embed="rId2"/>
          <a:stretch>
            <a:fillRect/>
          </a:stretch>
        </p:blipFill>
        <p:spPr>
          <a:xfrm>
            <a:off x="2463006" y="355599"/>
            <a:ext cx="8192293" cy="6553835"/>
          </a:xfrm>
          <a:prstGeom prst="rect">
            <a:avLst/>
          </a:prstGeom>
        </p:spPr>
      </p:pic>
    </p:spTree>
    <p:extLst>
      <p:ext uri="{BB962C8B-B14F-4D97-AF65-F5344CB8AC3E}">
        <p14:creationId xmlns:p14="http://schemas.microsoft.com/office/powerpoint/2010/main" val="1629748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2D5C6B5-D923-47EF-90DF-379F6A21469C}"/>
              </a:ext>
            </a:extLst>
          </p:cNvPr>
          <p:cNvSpPr>
            <a:spLocks noGrp="1"/>
          </p:cNvSpPr>
          <p:nvPr>
            <p:ph type="title"/>
          </p:nvPr>
        </p:nvSpPr>
        <p:spPr>
          <a:xfrm>
            <a:off x="1737833" y="268510"/>
            <a:ext cx="9866311" cy="752768"/>
          </a:xfrm>
        </p:spPr>
        <p:txBody>
          <a:bodyPr>
            <a:normAutofit/>
          </a:bodyPr>
          <a:lstStyle/>
          <a:p>
            <a:r>
              <a:rPr lang="hu-HU" sz="3200" dirty="0"/>
              <a:t>RDA-hoz kapcsolódó szabványok, szabályzók</a:t>
            </a:r>
          </a:p>
        </p:txBody>
      </p:sp>
      <p:sp>
        <p:nvSpPr>
          <p:cNvPr id="3" name="Tartalom helye 2">
            <a:extLst>
              <a:ext uri="{FF2B5EF4-FFF2-40B4-BE49-F238E27FC236}">
                <a16:creationId xmlns:a16="http://schemas.microsoft.com/office/drawing/2014/main" id="{2E49A7C2-14B2-4B29-AA42-2ECDFE7ECFC3}"/>
              </a:ext>
            </a:extLst>
          </p:cNvPr>
          <p:cNvSpPr>
            <a:spLocks noGrp="1"/>
          </p:cNvSpPr>
          <p:nvPr>
            <p:ph sz="half" idx="1"/>
          </p:nvPr>
        </p:nvSpPr>
        <p:spPr>
          <a:xfrm>
            <a:off x="800100" y="1542022"/>
            <a:ext cx="5747376" cy="5074678"/>
          </a:xfrm>
        </p:spPr>
        <p:txBody>
          <a:bodyPr>
            <a:normAutofit/>
          </a:bodyPr>
          <a:lstStyle/>
          <a:p>
            <a:r>
              <a:rPr lang="hu-HU" dirty="0"/>
              <a:t>Az IFLA könyvtári referenciamodellje (LRM), </a:t>
            </a:r>
          </a:p>
          <a:p>
            <a:r>
              <a:rPr lang="hu-HU" dirty="0"/>
              <a:t>Az RDA az erőforrás-leírás keretén (RDF) és a Dublin </a:t>
            </a:r>
            <a:r>
              <a:rPr lang="hu-HU" dirty="0" err="1"/>
              <a:t>Core</a:t>
            </a:r>
            <a:r>
              <a:rPr lang="hu-HU" dirty="0"/>
              <a:t> absztrakt modellen (DCAM) alapuló összekapcsolt adat elveket is alkalmaz, a 2007-es brit könyvtár </a:t>
            </a:r>
            <a:r>
              <a:rPr lang="hu-HU" dirty="0">
                <a:hlinkClick r:id="rId2"/>
              </a:rPr>
              <a:t>adatmodell-találkozóját</a:t>
            </a:r>
            <a:r>
              <a:rPr lang="hu-HU" dirty="0"/>
              <a:t> követve .</a:t>
            </a:r>
          </a:p>
          <a:p>
            <a:r>
              <a:rPr lang="hu-HU" dirty="0"/>
              <a:t>Az RSC formális kapcsolatot alakít ki más könyvtári szabványügyi szervezetekkel, például az ISSN International Centerrel, hogy a döntések kommunikálhatók legyenek és a szabványok összehangolhatók legyenek.</a:t>
            </a:r>
          </a:p>
          <a:p>
            <a:endParaRPr lang="hu-HU" dirty="0"/>
          </a:p>
        </p:txBody>
      </p:sp>
      <p:sp>
        <p:nvSpPr>
          <p:cNvPr id="4" name="Tartalom helye 3">
            <a:extLst>
              <a:ext uri="{FF2B5EF4-FFF2-40B4-BE49-F238E27FC236}">
                <a16:creationId xmlns:a16="http://schemas.microsoft.com/office/drawing/2014/main" id="{3C5D01B8-1495-4C2A-92C3-A2BC00AB0885}"/>
              </a:ext>
            </a:extLst>
          </p:cNvPr>
          <p:cNvSpPr>
            <a:spLocks noGrp="1"/>
          </p:cNvSpPr>
          <p:nvPr>
            <p:ph sz="half" idx="2"/>
          </p:nvPr>
        </p:nvSpPr>
        <p:spPr>
          <a:xfrm>
            <a:off x="6547477" y="1447800"/>
            <a:ext cx="5056668" cy="4648200"/>
          </a:xfrm>
        </p:spPr>
        <p:txBody>
          <a:bodyPr>
            <a:normAutofit/>
          </a:bodyPr>
          <a:lstStyle/>
          <a:p>
            <a:r>
              <a:rPr lang="hu-HU" dirty="0"/>
              <a:t>A szókincs adatokat az RDF érték szókészletei tartalmazzák az Egyszerű Tudásrendező Rendszer (SKOS) használatával. Az elemkészletek és az érték szókészletek tartalmazzák az RDA referencia adatait, és együttesen az RDA szószedetek néven ismertek.</a:t>
            </a:r>
          </a:p>
          <a:p>
            <a:r>
              <a:rPr lang="hu-HU" dirty="0"/>
              <a:t>Az RDA </a:t>
            </a:r>
            <a:r>
              <a:rPr lang="hu-HU" dirty="0" err="1"/>
              <a:t>Registry</a:t>
            </a:r>
            <a:r>
              <a:rPr lang="hu-HU" dirty="0"/>
              <a:t> olyan elemeket és kijelölőket is tartalmaz, amelyek nem határozzák meg az RDA entitást, olyan kapcsolt adatalkalmazásokban való használatra, amelyek nem használják az RDA alapját képező fogalmi modellt.</a:t>
            </a:r>
          </a:p>
          <a:p>
            <a:endParaRPr lang="hu-HU" dirty="0"/>
          </a:p>
        </p:txBody>
      </p:sp>
    </p:spTree>
    <p:extLst>
      <p:ext uri="{BB962C8B-B14F-4D97-AF65-F5344CB8AC3E}">
        <p14:creationId xmlns:p14="http://schemas.microsoft.com/office/powerpoint/2010/main" val="509707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Tartalom helye 4" descr="A képen képernyőkép látható&#10;&#10;A leírás teljesen megbízható">
            <a:extLst>
              <a:ext uri="{FF2B5EF4-FFF2-40B4-BE49-F238E27FC236}">
                <a16:creationId xmlns:a16="http://schemas.microsoft.com/office/drawing/2014/main" id="{0D052C83-93C7-4E6C-AD6E-2224CB71DB7C}"/>
              </a:ext>
            </a:extLst>
          </p:cNvPr>
          <p:cNvPicPr>
            <a:picLocks noGrp="1" noChangeAspect="1"/>
          </p:cNvPicPr>
          <p:nvPr>
            <p:ph idx="1"/>
          </p:nvPr>
        </p:nvPicPr>
        <p:blipFill>
          <a:blip r:embed="rId2"/>
          <a:stretch>
            <a:fillRect/>
          </a:stretch>
        </p:blipFill>
        <p:spPr>
          <a:xfrm>
            <a:off x="6171815" y="85776"/>
            <a:ext cx="5944599" cy="6628368"/>
          </a:xfrm>
          <a:prstGeom prst="rect">
            <a:avLst/>
          </a:prstGeom>
          <a:ln>
            <a:noFill/>
          </a:ln>
          <a:effectLst>
            <a:outerShdw blurRad="292100" dist="139700" dir="2700000" algn="tl" rotWithShape="0">
              <a:srgbClr val="333333">
                <a:alpha val="65000"/>
              </a:srgbClr>
            </a:outerShdw>
          </a:effectLst>
        </p:spPr>
      </p:pic>
      <p:sp>
        <p:nvSpPr>
          <p:cNvPr id="2" name="Cím 1">
            <a:extLst>
              <a:ext uri="{FF2B5EF4-FFF2-40B4-BE49-F238E27FC236}">
                <a16:creationId xmlns:a16="http://schemas.microsoft.com/office/drawing/2014/main" id="{B63BCD45-6AEF-4EDE-AB58-78720FA216DF}"/>
              </a:ext>
            </a:extLst>
          </p:cNvPr>
          <p:cNvSpPr>
            <a:spLocks noGrp="1"/>
          </p:cNvSpPr>
          <p:nvPr>
            <p:ph type="title"/>
          </p:nvPr>
        </p:nvSpPr>
        <p:spPr>
          <a:xfrm>
            <a:off x="1583906" y="171501"/>
            <a:ext cx="8911687" cy="1280890"/>
          </a:xfrm>
        </p:spPr>
        <p:txBody>
          <a:bodyPr>
            <a:normAutofit/>
          </a:bodyPr>
          <a:lstStyle/>
          <a:p>
            <a:r>
              <a:rPr lang="hu-HU" sz="3200" dirty="0"/>
              <a:t>RDA szótárak</a:t>
            </a:r>
          </a:p>
        </p:txBody>
      </p:sp>
      <p:sp>
        <p:nvSpPr>
          <p:cNvPr id="6" name="Szövegdoboz 5">
            <a:extLst>
              <a:ext uri="{FF2B5EF4-FFF2-40B4-BE49-F238E27FC236}">
                <a16:creationId xmlns:a16="http://schemas.microsoft.com/office/drawing/2014/main" id="{4817166F-39FC-4AC9-AF80-65788B604C47}"/>
              </a:ext>
            </a:extLst>
          </p:cNvPr>
          <p:cNvSpPr txBox="1"/>
          <p:nvPr/>
        </p:nvSpPr>
        <p:spPr>
          <a:xfrm>
            <a:off x="8821208" y="2199507"/>
            <a:ext cx="2323786" cy="369332"/>
          </a:xfrm>
          <a:prstGeom prst="rect">
            <a:avLst/>
          </a:prstGeom>
          <a:noFill/>
        </p:spPr>
        <p:txBody>
          <a:bodyPr wrap="square" rtlCol="0">
            <a:spAutoFit/>
          </a:bodyPr>
          <a:lstStyle/>
          <a:p>
            <a:r>
              <a:rPr lang="hu-HU" dirty="0"/>
              <a:t>= FRBR entitások</a:t>
            </a:r>
          </a:p>
        </p:txBody>
      </p:sp>
      <p:pic>
        <p:nvPicPr>
          <p:cNvPr id="12" name="Kép 11" descr="A képen képernyőkép látható&#10;&#10;A leírás teljesen megbízható">
            <a:extLst>
              <a:ext uri="{FF2B5EF4-FFF2-40B4-BE49-F238E27FC236}">
                <a16:creationId xmlns:a16="http://schemas.microsoft.com/office/drawing/2014/main" id="{01BD57D6-248C-4DF5-BB97-F64C90960F08}"/>
              </a:ext>
            </a:extLst>
          </p:cNvPr>
          <p:cNvPicPr>
            <a:picLocks noChangeAspect="1"/>
          </p:cNvPicPr>
          <p:nvPr/>
        </p:nvPicPr>
        <p:blipFill>
          <a:blip r:embed="rId3"/>
          <a:stretch>
            <a:fillRect/>
          </a:stretch>
        </p:blipFill>
        <p:spPr>
          <a:xfrm>
            <a:off x="0" y="2112256"/>
            <a:ext cx="6592711" cy="913166"/>
          </a:xfrm>
          <a:prstGeom prst="rect">
            <a:avLst/>
          </a:prstGeom>
        </p:spPr>
      </p:pic>
      <p:cxnSp>
        <p:nvCxnSpPr>
          <p:cNvPr id="14" name="Egyenes összekötő nyíllal 13">
            <a:extLst>
              <a:ext uri="{FF2B5EF4-FFF2-40B4-BE49-F238E27FC236}">
                <a16:creationId xmlns:a16="http://schemas.microsoft.com/office/drawing/2014/main" id="{E95268E4-E659-4F21-8A54-6385CFBB6CC3}"/>
              </a:ext>
            </a:extLst>
          </p:cNvPr>
          <p:cNvCxnSpPr/>
          <p:nvPr/>
        </p:nvCxnSpPr>
        <p:spPr>
          <a:xfrm>
            <a:off x="6400800" y="2400300"/>
            <a:ext cx="8953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Kép 17" descr="A képen képernyőkép látható&#10;&#10;A leírás teljesen megbízható">
            <a:extLst>
              <a:ext uri="{FF2B5EF4-FFF2-40B4-BE49-F238E27FC236}">
                <a16:creationId xmlns:a16="http://schemas.microsoft.com/office/drawing/2014/main" id="{D7972D24-9E8C-4404-B3E6-6129F408073D}"/>
              </a:ext>
            </a:extLst>
          </p:cNvPr>
          <p:cNvPicPr>
            <a:picLocks noChangeAspect="1"/>
          </p:cNvPicPr>
          <p:nvPr/>
        </p:nvPicPr>
        <p:blipFill>
          <a:blip r:embed="rId4"/>
          <a:stretch>
            <a:fillRect/>
          </a:stretch>
        </p:blipFill>
        <p:spPr>
          <a:xfrm>
            <a:off x="6108" y="1912231"/>
            <a:ext cx="7072313" cy="6267450"/>
          </a:xfrm>
          <a:prstGeom prst="rect">
            <a:avLst/>
          </a:prstGeom>
          <a:ln>
            <a:noFill/>
          </a:ln>
          <a:effectLst>
            <a:outerShdw blurRad="292100" dist="139700" dir="2700000" algn="tl" rotWithShape="0">
              <a:srgbClr val="333333">
                <a:alpha val="65000"/>
              </a:srgbClr>
            </a:outerShdw>
          </a:effectLst>
        </p:spPr>
      </p:pic>
      <p:sp>
        <p:nvSpPr>
          <p:cNvPr id="19" name="Jobb oldali szögletes zárójel 18">
            <a:extLst>
              <a:ext uri="{FF2B5EF4-FFF2-40B4-BE49-F238E27FC236}">
                <a16:creationId xmlns:a16="http://schemas.microsoft.com/office/drawing/2014/main" id="{CE92CD94-41EA-4802-AC5A-116B3EAA0B69}"/>
              </a:ext>
            </a:extLst>
          </p:cNvPr>
          <p:cNvSpPr/>
          <p:nvPr/>
        </p:nvSpPr>
        <p:spPr>
          <a:xfrm>
            <a:off x="9877425" y="2686050"/>
            <a:ext cx="285750" cy="2800350"/>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a:p>
        </p:txBody>
      </p:sp>
      <p:sp>
        <p:nvSpPr>
          <p:cNvPr id="24" name="Szövegdoboz 23">
            <a:extLst>
              <a:ext uri="{FF2B5EF4-FFF2-40B4-BE49-F238E27FC236}">
                <a16:creationId xmlns:a16="http://schemas.microsoft.com/office/drawing/2014/main" id="{20567B6A-F8F3-4548-84E5-C523902F986B}"/>
              </a:ext>
            </a:extLst>
          </p:cNvPr>
          <p:cNvSpPr txBox="1"/>
          <p:nvPr/>
        </p:nvSpPr>
        <p:spPr>
          <a:xfrm>
            <a:off x="9696450" y="3952875"/>
            <a:ext cx="2352675" cy="1200329"/>
          </a:xfrm>
          <a:prstGeom prst="rect">
            <a:avLst/>
          </a:prstGeom>
          <a:solidFill>
            <a:schemeClr val="bg1"/>
          </a:solidFill>
        </p:spPr>
        <p:txBody>
          <a:bodyPr wrap="square" rtlCol="0">
            <a:spAutoFit/>
          </a:bodyPr>
          <a:lstStyle/>
          <a:p>
            <a:r>
              <a:rPr lang="hu-HU" dirty="0"/>
              <a:t>A hely neve;</a:t>
            </a:r>
          </a:p>
          <a:p>
            <a:r>
              <a:rPr lang="hu-HU" dirty="0"/>
              <a:t>egy leírt helyhez társított testülethez kapcsolódó</a:t>
            </a:r>
          </a:p>
        </p:txBody>
      </p:sp>
      <p:cxnSp>
        <p:nvCxnSpPr>
          <p:cNvPr id="26" name="Egyenes összekötő nyíllal 25">
            <a:extLst>
              <a:ext uri="{FF2B5EF4-FFF2-40B4-BE49-F238E27FC236}">
                <a16:creationId xmlns:a16="http://schemas.microsoft.com/office/drawing/2014/main" id="{70830E61-3D70-47EC-9B1F-751A7A070B83}"/>
              </a:ext>
            </a:extLst>
          </p:cNvPr>
          <p:cNvCxnSpPr/>
          <p:nvPr/>
        </p:nvCxnSpPr>
        <p:spPr>
          <a:xfrm flipH="1">
            <a:off x="9258300" y="4076700"/>
            <a:ext cx="4191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276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CAC94C9-CD3A-491F-942A-EB32641B2BBE}"/>
              </a:ext>
            </a:extLst>
          </p:cNvPr>
          <p:cNvSpPr>
            <a:spLocks noGrp="1"/>
          </p:cNvSpPr>
          <p:nvPr>
            <p:ph type="title"/>
          </p:nvPr>
        </p:nvSpPr>
        <p:spPr>
          <a:xfrm>
            <a:off x="191477" y="559450"/>
            <a:ext cx="3272166" cy="2959599"/>
          </a:xfrm>
          <a:solidFill>
            <a:srgbClr val="F2F6E7"/>
          </a:solidFill>
        </p:spPr>
        <p:txBody>
          <a:bodyPr>
            <a:normAutofit/>
          </a:bodyPr>
          <a:lstStyle/>
          <a:p>
            <a:r>
              <a:rPr lang="hu-HU" sz="3200" dirty="0"/>
              <a:t>A kifejezési forma tulajdonságai az RDA </a:t>
            </a:r>
            <a:r>
              <a:rPr lang="hu-HU" sz="3200" dirty="0" err="1"/>
              <a:t>Registryben</a:t>
            </a:r>
            <a:endParaRPr lang="hu-HU" sz="3200" dirty="0"/>
          </a:p>
        </p:txBody>
      </p:sp>
      <p:pic>
        <p:nvPicPr>
          <p:cNvPr id="5" name="Tartalom helye 4" descr="A képen képernyőkép látható&#10;&#10;A leírás teljesen megbízható">
            <a:extLst>
              <a:ext uri="{FF2B5EF4-FFF2-40B4-BE49-F238E27FC236}">
                <a16:creationId xmlns:a16="http://schemas.microsoft.com/office/drawing/2014/main" id="{73774AC2-C45F-40A9-98E4-A5CD796B1185}"/>
              </a:ext>
            </a:extLst>
          </p:cNvPr>
          <p:cNvPicPr>
            <a:picLocks noGrp="1" noChangeAspect="1"/>
          </p:cNvPicPr>
          <p:nvPr>
            <p:ph idx="1"/>
          </p:nvPr>
        </p:nvPicPr>
        <p:blipFill>
          <a:blip r:embed="rId2"/>
          <a:stretch>
            <a:fillRect/>
          </a:stretch>
        </p:blipFill>
        <p:spPr>
          <a:xfrm>
            <a:off x="3708021" y="794327"/>
            <a:ext cx="8551124" cy="5801014"/>
          </a:xfrm>
        </p:spPr>
      </p:pic>
    </p:spTree>
    <p:extLst>
      <p:ext uri="{BB962C8B-B14F-4D97-AF65-F5344CB8AC3E}">
        <p14:creationId xmlns:p14="http://schemas.microsoft.com/office/powerpoint/2010/main" val="30130620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3" name="Shape 573"/>
          <p:cNvPicPr preferRelativeResize="0">
            <a:picLocks noGrp="1"/>
          </p:cNvPicPr>
          <p:nvPr>
            <p:ph type="body" idx="1"/>
          </p:nvPr>
        </p:nvPicPr>
        <p:blipFill rotWithShape="1">
          <a:blip r:embed="rId3">
            <a:alphaModFix/>
          </a:blip>
          <a:srcRect/>
          <a:stretch/>
        </p:blipFill>
        <p:spPr>
          <a:xfrm>
            <a:off x="195800" y="4631"/>
            <a:ext cx="9522132" cy="6853369"/>
          </a:xfrm>
          <a:prstGeom prst="rect">
            <a:avLst/>
          </a:prstGeom>
          <a:noFill/>
          <a:ln>
            <a:noFill/>
          </a:ln>
          <a:effectLst>
            <a:outerShdw blurRad="292100" dist="139700" dir="2700000" algn="tl" rotWithShape="0">
              <a:srgbClr val="333333">
                <a:alpha val="64705"/>
              </a:srgbClr>
            </a:outerShdw>
          </a:effectLst>
        </p:spPr>
      </p:pic>
      <p:sp>
        <p:nvSpPr>
          <p:cNvPr id="574" name="Shape 574"/>
          <p:cNvSpPr txBox="1"/>
          <p:nvPr/>
        </p:nvSpPr>
        <p:spPr>
          <a:xfrm>
            <a:off x="195800" y="6550223"/>
            <a:ext cx="6619673" cy="307777"/>
          </a:xfrm>
          <a:prstGeom prst="rect">
            <a:avLst/>
          </a:prstGeom>
          <a:solidFill>
            <a:srgbClr val="F1F5E6"/>
          </a:solidFill>
          <a:ln>
            <a:noFill/>
          </a:ln>
        </p:spPr>
        <p:txBody>
          <a:bodyPr wrap="square" lIns="91425" tIns="45700" rIns="91425" bIns="45700" anchor="t" anchorCtr="0">
            <a:noAutofit/>
          </a:bodyPr>
          <a:lstStyle/>
          <a:p>
            <a:pPr marL="0" marR="0" lvl="0" indent="0" algn="l" rtl="0">
              <a:spcBef>
                <a:spcPts val="0"/>
              </a:spcBef>
              <a:buSzPct val="25000"/>
              <a:buNone/>
            </a:pPr>
            <a:r>
              <a:rPr lang="hu-HU" sz="1400" dirty="0">
                <a:solidFill>
                  <a:schemeClr val="dk1"/>
                </a:solidFill>
                <a:latin typeface="Century Gothic"/>
                <a:ea typeface="Century Gothic"/>
                <a:cs typeface="Century Gothic"/>
                <a:sym typeface="Century Gothic"/>
              </a:rPr>
              <a:t>Forrás: </a:t>
            </a:r>
            <a:r>
              <a:rPr lang="hu-HU" sz="1400" u="sng" dirty="0">
                <a:solidFill>
                  <a:schemeClr val="hlink"/>
                </a:solidFill>
                <a:latin typeface="Century Gothic"/>
                <a:ea typeface="Century Gothic"/>
                <a:cs typeface="Century Gothic"/>
                <a:sym typeface="Century Gothic"/>
                <a:hlinkClick r:id="rId4"/>
              </a:rPr>
              <a:t>http://www.ifla.org/files/assets/cataloguing/frad/frad_2013.pdf</a:t>
            </a:r>
            <a:endParaRPr lang="hu-HU" sz="1400" u="sng" dirty="0">
              <a:solidFill>
                <a:schemeClr val="hlink"/>
              </a:solidFill>
              <a:latin typeface="Century Gothic"/>
              <a:ea typeface="Century Gothic"/>
              <a:cs typeface="Century Gothic"/>
              <a:sym typeface="Century Gothic"/>
              <a:hlinkClick r:id="rId5"/>
            </a:endParaRPr>
          </a:p>
        </p:txBody>
      </p:sp>
      <p:sp>
        <p:nvSpPr>
          <p:cNvPr id="571" name="Shape 571"/>
          <p:cNvSpPr txBox="1">
            <a:spLocks noGrp="1"/>
          </p:cNvSpPr>
          <p:nvPr>
            <p:ph type="title"/>
          </p:nvPr>
        </p:nvSpPr>
        <p:spPr>
          <a:xfrm>
            <a:off x="195800" y="0"/>
            <a:ext cx="12107602" cy="1280889"/>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262626"/>
              </a:buClr>
              <a:buSzPct val="25000"/>
              <a:buFont typeface="Century Gothic"/>
              <a:buNone/>
            </a:pPr>
            <a:r>
              <a:rPr lang="hu-HU" sz="3600" b="0" i="0" u="none" strike="noStrike" cap="none" dirty="0">
                <a:solidFill>
                  <a:srgbClr val="262626"/>
                </a:solidFill>
                <a:latin typeface="Century Gothic"/>
                <a:ea typeface="Century Gothic"/>
                <a:cs typeface="Century Gothic"/>
                <a:sym typeface="Century Gothic"/>
              </a:rPr>
              <a:t>A személy kapcsolatai az RDA-ban</a:t>
            </a:r>
            <a:br>
              <a:rPr lang="hu-HU" sz="3600" b="0" i="0" u="none" strike="noStrike" cap="none" dirty="0">
                <a:solidFill>
                  <a:srgbClr val="262626"/>
                </a:solidFill>
                <a:latin typeface="Century Gothic"/>
                <a:ea typeface="Century Gothic"/>
                <a:cs typeface="Century Gothic"/>
                <a:sym typeface="Century Gothic"/>
              </a:rPr>
            </a:br>
            <a:r>
              <a:rPr lang="hu-HU" sz="2800" b="0" i="0" u="none" strike="noStrike" cap="none" dirty="0">
                <a:solidFill>
                  <a:srgbClr val="262626"/>
                </a:solidFill>
                <a:latin typeface="Century Gothic"/>
                <a:ea typeface="Century Gothic"/>
                <a:cs typeface="Century Gothic"/>
                <a:sym typeface="Century Gothic"/>
              </a:rPr>
              <a:t>utalással az FRBR és a FRAD </a:t>
            </a:r>
            <a:br>
              <a:rPr lang="hu-HU" sz="2800" b="0" i="0" u="none" strike="noStrike" cap="none" dirty="0">
                <a:solidFill>
                  <a:srgbClr val="262626"/>
                </a:solidFill>
                <a:latin typeface="Century Gothic"/>
                <a:ea typeface="Century Gothic"/>
                <a:cs typeface="Century Gothic"/>
                <a:sym typeface="Century Gothic"/>
              </a:rPr>
            </a:br>
            <a:r>
              <a:rPr lang="hu-HU" sz="2800" b="0" i="0" u="none" strike="noStrike" cap="none" dirty="0">
                <a:solidFill>
                  <a:srgbClr val="262626"/>
                </a:solidFill>
                <a:latin typeface="Century Gothic"/>
                <a:ea typeface="Century Gothic"/>
                <a:cs typeface="Century Gothic"/>
                <a:sym typeface="Century Gothic"/>
              </a:rPr>
              <a:t>fejezeteire</a:t>
            </a:r>
          </a:p>
        </p:txBody>
      </p:sp>
      <p:pic>
        <p:nvPicPr>
          <p:cNvPr id="572" name="Shape 572"/>
          <p:cNvPicPr preferRelativeResize="0">
            <a:picLocks noGrp="1"/>
          </p:cNvPicPr>
          <p:nvPr>
            <p:ph type="body" idx="2"/>
          </p:nvPr>
        </p:nvPicPr>
        <p:blipFill rotWithShape="1">
          <a:blip r:embed="rId6">
            <a:alphaModFix/>
          </a:blip>
          <a:srcRect/>
          <a:stretch/>
        </p:blipFill>
        <p:spPr>
          <a:xfrm>
            <a:off x="6371618" y="496110"/>
            <a:ext cx="5730340" cy="63618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4544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2544798" y="147336"/>
            <a:ext cx="8911686" cy="1280889"/>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262626"/>
              </a:buClr>
              <a:buSzPct val="25000"/>
              <a:buFont typeface="Century Gothic"/>
              <a:buNone/>
            </a:pPr>
            <a:r>
              <a:rPr lang="hu-HU" sz="3200" b="0" i="0" u="none" strike="noStrike" cap="none" dirty="0">
                <a:solidFill>
                  <a:srgbClr val="262626"/>
                </a:solidFill>
                <a:latin typeface="Century Gothic"/>
                <a:ea typeface="Century Gothic"/>
                <a:cs typeface="Century Gothic"/>
                <a:sym typeface="Century Gothic"/>
              </a:rPr>
              <a:t>A Párizsi Alapelvektől az RDA-</a:t>
            </a:r>
            <a:r>
              <a:rPr lang="hu-HU" sz="3200" b="0" i="0" u="none" strike="noStrike" cap="none" dirty="0" err="1">
                <a:solidFill>
                  <a:srgbClr val="262626"/>
                </a:solidFill>
                <a:latin typeface="Century Gothic"/>
                <a:ea typeface="Century Gothic"/>
                <a:cs typeface="Century Gothic"/>
                <a:sym typeface="Century Gothic"/>
              </a:rPr>
              <a:t>ig</a:t>
            </a:r>
            <a:endParaRPr lang="hu-HU" sz="3200" b="0" i="0" u="none" strike="noStrike" cap="none" dirty="0">
              <a:solidFill>
                <a:srgbClr val="262626"/>
              </a:solidFill>
              <a:latin typeface="Century Gothic"/>
              <a:ea typeface="Century Gothic"/>
              <a:cs typeface="Century Gothic"/>
              <a:sym typeface="Century Gothic"/>
            </a:endParaRPr>
          </a:p>
        </p:txBody>
      </p:sp>
      <p:sp>
        <p:nvSpPr>
          <p:cNvPr id="214" name="Shape 214"/>
          <p:cNvSpPr txBox="1">
            <a:spLocks noGrp="1"/>
          </p:cNvSpPr>
          <p:nvPr>
            <p:ph type="sldNum" idx="12"/>
          </p:nvPr>
        </p:nvSpPr>
        <p:spPr>
          <a:xfrm>
            <a:off x="531812" y="787781"/>
            <a:ext cx="779766" cy="365125"/>
          </a:xfrm>
          <a:prstGeom prst="rect">
            <a:avLst/>
          </a:prstGeom>
          <a:noFill/>
          <a:ln>
            <a:noFill/>
          </a:ln>
        </p:spPr>
        <p:txBody>
          <a:bodyPr wrap="square" lIns="91425" tIns="45700" rIns="91425" bIns="45700" anchor="ctr" anchorCtr="0">
            <a:noAutofit/>
          </a:bodyPr>
          <a:lstStyle/>
          <a:p>
            <a:pPr marL="0" marR="0" lvl="0" indent="0" algn="r" rtl="0">
              <a:spcBef>
                <a:spcPts val="0"/>
              </a:spcBef>
              <a:buClr>
                <a:srgbClr val="898989"/>
              </a:buClr>
              <a:buSzPct val="25000"/>
              <a:buFont typeface="Arial"/>
              <a:buNone/>
            </a:pPr>
            <a:fld id="{00000000-1234-1234-1234-123412341234}" type="slidenum">
              <a:rPr lang="hu-HU" sz="1200">
                <a:solidFill>
                  <a:srgbClr val="898989"/>
                </a:solidFill>
                <a:latin typeface="Calibri"/>
                <a:ea typeface="Calibri"/>
                <a:cs typeface="Calibri"/>
                <a:sym typeface="Calibri"/>
              </a:rPr>
              <a:t>5</a:t>
            </a:fld>
            <a:endParaRPr lang="hu-HU" sz="1200">
              <a:solidFill>
                <a:srgbClr val="898989"/>
              </a:solidFill>
              <a:latin typeface="Calibri"/>
              <a:ea typeface="Calibri"/>
              <a:cs typeface="Calibri"/>
              <a:sym typeface="Calibri"/>
            </a:endParaRPr>
          </a:p>
        </p:txBody>
      </p:sp>
      <p:sp>
        <p:nvSpPr>
          <p:cNvPr id="215" name="Shape 215"/>
          <p:cNvSpPr txBox="1">
            <a:spLocks noGrp="1"/>
          </p:cNvSpPr>
          <p:nvPr>
            <p:ph type="body" idx="1"/>
          </p:nvPr>
        </p:nvSpPr>
        <p:spPr>
          <a:xfrm>
            <a:off x="531812" y="748246"/>
            <a:ext cx="11331323" cy="6109754"/>
          </a:xfrm>
          <a:prstGeom prst="rect">
            <a:avLst/>
          </a:prstGeom>
          <a:solidFill>
            <a:srgbClr val="F8FAF1"/>
          </a:solidFill>
          <a:ln>
            <a:noFill/>
          </a:ln>
        </p:spPr>
        <p:txBody>
          <a:bodyPr wrap="square" lIns="91425" tIns="45700" rIns="91425" bIns="45700" anchor="t" anchorCtr="0">
            <a:noAutofit/>
          </a:bodyPr>
          <a:lstStyle/>
          <a:p>
            <a:pPr marL="342900" marR="0" lvl="0" indent="-320675" algn="l" rtl="0">
              <a:spcBef>
                <a:spcPts val="0"/>
              </a:spcBef>
              <a:spcAft>
                <a:spcPts val="0"/>
              </a:spcAft>
              <a:buClr>
                <a:schemeClr val="accent1"/>
              </a:buClr>
              <a:buSzPct val="100000"/>
              <a:buFont typeface="Noto Sans Symbols"/>
              <a:buChar char="•"/>
            </a:pPr>
            <a:r>
              <a:rPr lang="hu-HU" sz="2000" b="0" i="0" u="none" strike="noStrike" cap="none" dirty="0">
                <a:solidFill>
                  <a:srgbClr val="3F3F3F"/>
                </a:solidFill>
                <a:latin typeface="Century Gothic"/>
                <a:ea typeface="Century Gothic"/>
                <a:cs typeface="Century Gothic"/>
                <a:sym typeface="Century Gothic"/>
              </a:rPr>
              <a:t>1961: </a:t>
            </a:r>
            <a:r>
              <a:rPr lang="hu-HU" sz="2000" dirty="0">
                <a:solidFill>
                  <a:srgbClr val="A53010"/>
                </a:solidFill>
                <a:latin typeface="Arial"/>
                <a:ea typeface="Arial"/>
                <a:cs typeface="Arial"/>
                <a:sym typeface="Arial"/>
              </a:rPr>
              <a:t>´</a:t>
            </a:r>
            <a:r>
              <a:rPr lang="hu-HU" sz="2000" dirty="0">
                <a:solidFill>
                  <a:srgbClr val="404040"/>
                </a:solidFill>
              </a:rPr>
              <a:t>katalógus funkciói, besorolási elemek (Párizsi Alapelvek)</a:t>
            </a:r>
          </a:p>
          <a:p>
            <a:pPr marL="347663" lvl="0" indent="-347663" rtl="0">
              <a:lnSpc>
                <a:spcPct val="115000"/>
              </a:lnSpc>
              <a:spcBef>
                <a:spcPts val="0"/>
              </a:spcBef>
              <a:buClr>
                <a:schemeClr val="accent1"/>
              </a:buClr>
              <a:buSzPct val="100000"/>
              <a:buFont typeface="Noto Sans Symbols"/>
              <a:buChar char="•"/>
            </a:pPr>
            <a:r>
              <a:rPr lang="hu-HU" sz="2000" dirty="0">
                <a:solidFill>
                  <a:srgbClr val="404040"/>
                </a:solidFill>
              </a:rPr>
              <a:t>1969: bibliográfiai alapadatok (Koppenhága)</a:t>
            </a:r>
          </a:p>
          <a:p>
            <a:pPr marL="342900" marR="0" lvl="0" indent="-320675" algn="l" rtl="0">
              <a:spcBef>
                <a:spcPts val="1000"/>
              </a:spcBef>
              <a:spcAft>
                <a:spcPts val="0"/>
              </a:spcAft>
              <a:buClr>
                <a:schemeClr val="accent1"/>
              </a:buClr>
              <a:buSzPct val="100000"/>
              <a:buFont typeface="Noto Sans Symbols"/>
              <a:buChar char="•"/>
            </a:pPr>
            <a:r>
              <a:rPr lang="hu-HU" sz="2000" b="0" i="0" u="none" strike="noStrike" cap="none" dirty="0">
                <a:solidFill>
                  <a:srgbClr val="3F3F3F"/>
                </a:solidFill>
                <a:latin typeface="Century Gothic"/>
                <a:ea typeface="Century Gothic"/>
                <a:cs typeface="Century Gothic"/>
                <a:sym typeface="Century Gothic"/>
              </a:rPr>
              <a:t>1970-es évek: a 20. század meghatározó programja, az Egyetemes Bibliográfiai Számbavétel, a UBC (1974)→ ISBD-k</a:t>
            </a:r>
          </a:p>
          <a:p>
            <a:pPr marL="342900" marR="0" lvl="0" indent="-320675" algn="l" rtl="0">
              <a:spcBef>
                <a:spcPts val="1000"/>
              </a:spcBef>
              <a:spcAft>
                <a:spcPts val="0"/>
              </a:spcAft>
              <a:buClr>
                <a:schemeClr val="accent1"/>
              </a:buClr>
              <a:buSzPct val="100000"/>
              <a:buFont typeface="Noto Sans Symbols"/>
              <a:buChar char="•"/>
            </a:pPr>
            <a:r>
              <a:rPr lang="hu-HU" sz="2000" b="0" i="0" u="none" strike="noStrike" cap="none" dirty="0">
                <a:solidFill>
                  <a:srgbClr val="3F3F3F"/>
                </a:solidFill>
                <a:latin typeface="Century Gothic"/>
                <a:ea typeface="Century Gothic"/>
                <a:cs typeface="Century Gothic"/>
                <a:sym typeface="Century Gothic"/>
              </a:rPr>
              <a:t>1970-es évek vége-1980-as évek: nemzeti katalogizálási szabályzatok (MSZ 3424, MSZ 3440)</a:t>
            </a:r>
          </a:p>
          <a:p>
            <a:pPr marL="342900" marR="0" lvl="0" indent="-320675" algn="l" rtl="0">
              <a:spcBef>
                <a:spcPts val="1000"/>
              </a:spcBef>
              <a:spcAft>
                <a:spcPts val="0"/>
              </a:spcAft>
              <a:buClr>
                <a:schemeClr val="accent1"/>
              </a:buClr>
              <a:buSzPct val="100000"/>
              <a:buFont typeface="Noto Sans Symbols"/>
              <a:buChar char="•"/>
            </a:pPr>
            <a:r>
              <a:rPr lang="hu-HU" sz="2000" b="0" i="0" u="none" strike="noStrike" cap="none" dirty="0">
                <a:solidFill>
                  <a:srgbClr val="3F3F3F"/>
                </a:solidFill>
                <a:latin typeface="Century Gothic"/>
                <a:ea typeface="Century Gothic"/>
                <a:cs typeface="Century Gothic"/>
                <a:sym typeface="Century Gothic"/>
              </a:rPr>
              <a:t>1990-es évek: a bibliográfiai rekordok funkcionalitásának vizsgálata: (FRBR 1998, 2009). Célja a felhasználó szükségleteinek figyelembevétele</a:t>
            </a:r>
          </a:p>
          <a:p>
            <a:pPr marL="342900" marR="0" lvl="0" indent="-320675" algn="l" rtl="0">
              <a:spcBef>
                <a:spcPts val="1000"/>
              </a:spcBef>
              <a:spcAft>
                <a:spcPts val="0"/>
              </a:spcAft>
              <a:buClr>
                <a:schemeClr val="accent1"/>
              </a:buClr>
              <a:buSzPct val="100000"/>
              <a:buFont typeface="Noto Sans Symbols"/>
              <a:buChar char="•"/>
            </a:pPr>
            <a:r>
              <a:rPr lang="hu-HU" sz="2000" dirty="0"/>
              <a:t>1998-tól a funkcionális modellek (FRBR 1998, FRAD 2009, FRSAD 2010)</a:t>
            </a:r>
          </a:p>
          <a:p>
            <a:pPr marL="342900" marR="0" lvl="0" indent="-320675" algn="l" rtl="0">
              <a:spcBef>
                <a:spcPts val="1000"/>
              </a:spcBef>
              <a:spcAft>
                <a:spcPts val="0"/>
              </a:spcAft>
              <a:buClr>
                <a:schemeClr val="accent1"/>
              </a:buClr>
              <a:buSzPct val="100000"/>
              <a:buFont typeface="Noto Sans Symbols"/>
              <a:buChar char="•"/>
            </a:pPr>
            <a:r>
              <a:rPr lang="hu-HU" sz="2000" dirty="0"/>
              <a:t>2002: </a:t>
            </a:r>
            <a:r>
              <a:rPr lang="hu-HU" sz="2000" b="0" i="0" u="none" strike="noStrike" cap="none" dirty="0">
                <a:solidFill>
                  <a:srgbClr val="3F3F3F"/>
                </a:solidFill>
                <a:latin typeface="Century Gothic"/>
                <a:ea typeface="Century Gothic"/>
                <a:cs typeface="Century Gothic"/>
                <a:sym typeface="Century Gothic"/>
              </a:rPr>
              <a:t>VIAF tulajdonnév azonosító adattár </a:t>
            </a:r>
          </a:p>
          <a:p>
            <a:pPr marL="342900" marR="0" lvl="0" indent="-320675" algn="l" rtl="0">
              <a:spcBef>
                <a:spcPts val="1000"/>
              </a:spcBef>
              <a:spcAft>
                <a:spcPts val="0"/>
              </a:spcAft>
              <a:buClr>
                <a:schemeClr val="accent1"/>
              </a:buClr>
              <a:buSzPct val="100000"/>
              <a:buFont typeface="Noto Sans Symbols"/>
              <a:buChar char="•"/>
            </a:pPr>
            <a:r>
              <a:rPr lang="hu-HU" sz="2000" dirty="0"/>
              <a:t>2004, 2009: </a:t>
            </a:r>
            <a:r>
              <a:rPr lang="hu-HU" sz="2000" b="0" i="0" u="none" strike="noStrike" cap="none" dirty="0">
                <a:solidFill>
                  <a:srgbClr val="3F3F3F"/>
                </a:solidFill>
                <a:latin typeface="Century Gothic"/>
                <a:ea typeface="Century Gothic"/>
                <a:cs typeface="Century Gothic"/>
                <a:sym typeface="Century Gothic"/>
              </a:rPr>
              <a:t>Könyvtáron kívüli kezdeményezés, a Dublin </a:t>
            </a:r>
            <a:r>
              <a:rPr lang="hu-HU" sz="2000" b="0" i="0" u="none" strike="noStrike" cap="none" dirty="0" err="1">
                <a:solidFill>
                  <a:srgbClr val="3F3F3F"/>
                </a:solidFill>
                <a:latin typeface="Century Gothic"/>
                <a:ea typeface="Century Gothic"/>
                <a:cs typeface="Century Gothic"/>
                <a:sym typeface="Century Gothic"/>
              </a:rPr>
              <a:t>Core</a:t>
            </a:r>
            <a:r>
              <a:rPr lang="hu-HU" sz="2000" b="0" i="0" u="none" strike="noStrike" cap="none" dirty="0">
                <a:solidFill>
                  <a:srgbClr val="3F3F3F"/>
                </a:solidFill>
                <a:latin typeface="Century Gothic"/>
                <a:ea typeface="Century Gothic"/>
                <a:cs typeface="Century Gothic"/>
                <a:sym typeface="Century Gothic"/>
              </a:rPr>
              <a:t> </a:t>
            </a:r>
          </a:p>
          <a:p>
            <a:pPr marL="342900" marR="0" lvl="0" indent="-320675" algn="l" rtl="0">
              <a:spcBef>
                <a:spcPts val="1000"/>
              </a:spcBef>
              <a:spcAft>
                <a:spcPts val="0"/>
              </a:spcAft>
              <a:buClr>
                <a:schemeClr val="accent1"/>
              </a:buClr>
              <a:buSzPct val="100000"/>
              <a:buFont typeface="Noto Sans Symbols"/>
              <a:buChar char="•"/>
            </a:pPr>
            <a:r>
              <a:rPr lang="hu-HU" sz="2000" b="0" i="0" u="none" strike="noStrike" cap="none" dirty="0">
                <a:solidFill>
                  <a:srgbClr val="3F3F3F"/>
                </a:solidFill>
                <a:latin typeface="Century Gothic"/>
                <a:ea typeface="Century Gothic"/>
                <a:cs typeface="Century Gothic"/>
                <a:sym typeface="Century Gothic"/>
              </a:rPr>
              <a:t>2009, </a:t>
            </a:r>
            <a:r>
              <a:rPr lang="hu-HU" sz="2000" dirty="0">
                <a:solidFill>
                  <a:srgbClr val="404040"/>
                </a:solidFill>
              </a:rPr>
              <a:t>2014, 2015, 2016</a:t>
            </a:r>
            <a:r>
              <a:rPr lang="hu-HU" sz="2000" b="0" i="0" u="none" strike="noStrike" cap="none" dirty="0">
                <a:solidFill>
                  <a:srgbClr val="3F3F3F"/>
                </a:solidFill>
                <a:latin typeface="Century Gothic"/>
                <a:ea typeface="Century Gothic"/>
                <a:cs typeface="Century Gothic"/>
                <a:sym typeface="Century Gothic"/>
              </a:rPr>
              <a:t>: a Párizsi Alapelvek felülvizsgálata → az egy helyre gyűjtéstől a megtalálhatóságig</a:t>
            </a:r>
          </a:p>
          <a:p>
            <a:pPr marL="342900" marR="0" lvl="0" indent="-320675" algn="l" rtl="0">
              <a:spcBef>
                <a:spcPts val="1000"/>
              </a:spcBef>
              <a:spcAft>
                <a:spcPts val="0"/>
              </a:spcAft>
              <a:buClr>
                <a:schemeClr val="accent1"/>
              </a:buClr>
              <a:buSzPct val="100000"/>
              <a:buFont typeface="Noto Sans Symbols"/>
              <a:buChar char="•"/>
            </a:pPr>
            <a:r>
              <a:rPr lang="hu-HU" sz="2000" dirty="0"/>
              <a:t>2010: A Funkcionális Követelményekre (FR)</a:t>
            </a:r>
            <a:r>
              <a:rPr lang="hu-HU" sz="2000" b="0" i="0" u="none" strike="noStrike" cap="none" dirty="0">
                <a:solidFill>
                  <a:srgbClr val="3F3F3F"/>
                </a:solidFill>
                <a:latin typeface="Century Gothic"/>
                <a:ea typeface="Century Gothic"/>
                <a:cs typeface="Century Gothic"/>
                <a:sym typeface="Century Gothic"/>
              </a:rPr>
              <a:t> alapozó RDA, az AACR2-t felváltó katalogizálási szabályzat</a:t>
            </a:r>
          </a:p>
          <a:p>
            <a:pPr indent="-320675">
              <a:buSzPct val="100000"/>
              <a:buFont typeface="Noto Sans Symbols"/>
              <a:buChar char="•"/>
            </a:pPr>
            <a:r>
              <a:rPr lang="hu-HU" altLang="hu-HU" sz="2000" dirty="0"/>
              <a:t>2016 május: FR egyesített modellek új neve: IFLA </a:t>
            </a:r>
            <a:r>
              <a:rPr lang="hu-HU" altLang="hu-HU" sz="2000" dirty="0" err="1"/>
              <a:t>Library</a:t>
            </a:r>
            <a:r>
              <a:rPr lang="hu-HU" altLang="hu-HU" sz="2000" dirty="0"/>
              <a:t> </a:t>
            </a:r>
            <a:r>
              <a:rPr lang="hu-HU" altLang="hu-HU" sz="2000" dirty="0" err="1"/>
              <a:t>Reference</a:t>
            </a:r>
            <a:r>
              <a:rPr lang="hu-HU" altLang="hu-HU" sz="2000" dirty="0"/>
              <a:t> </a:t>
            </a:r>
            <a:r>
              <a:rPr lang="hu-HU" altLang="hu-HU" sz="2000" dirty="0" err="1"/>
              <a:t>Model</a:t>
            </a:r>
            <a:r>
              <a:rPr lang="hu-HU" altLang="hu-HU" sz="2000" dirty="0"/>
              <a:t> (LRM) </a:t>
            </a:r>
            <a:endParaRPr lang="hu-HU" sz="2000" b="0" i="0" u="none" strike="noStrike" cap="none" dirty="0">
              <a:solidFill>
                <a:srgbClr val="3F3F3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1784048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CBBAE25-AF45-4820-B1DF-17266F0B88EF}"/>
              </a:ext>
            </a:extLst>
          </p:cNvPr>
          <p:cNvSpPr>
            <a:spLocks noGrp="1"/>
          </p:cNvSpPr>
          <p:nvPr>
            <p:ph type="title"/>
          </p:nvPr>
        </p:nvSpPr>
        <p:spPr>
          <a:xfrm>
            <a:off x="78325" y="185960"/>
            <a:ext cx="8911687" cy="1280890"/>
          </a:xfrm>
          <a:solidFill>
            <a:srgbClr val="E8EFD5"/>
          </a:solidFill>
        </p:spPr>
        <p:txBody>
          <a:bodyPr/>
          <a:lstStyle/>
          <a:p>
            <a:r>
              <a:rPr lang="hu-HU" dirty="0"/>
              <a:t>RDA elemek </a:t>
            </a:r>
            <a:br>
              <a:rPr lang="hu-HU" dirty="0"/>
            </a:br>
            <a:r>
              <a:rPr lang="hu-HU" dirty="0"/>
              <a:t>MARC 21-ben</a:t>
            </a:r>
          </a:p>
        </p:txBody>
      </p:sp>
      <p:pic>
        <p:nvPicPr>
          <p:cNvPr id="9" name="Tartalom helye 8" descr="A képen szöveg látható&#10;&#10;A leírás nagyon megbízható">
            <a:extLst>
              <a:ext uri="{FF2B5EF4-FFF2-40B4-BE49-F238E27FC236}">
                <a16:creationId xmlns:a16="http://schemas.microsoft.com/office/drawing/2014/main" id="{D724BE05-E4DE-4CCA-9FF8-50C8ADB2A1C7}"/>
              </a:ext>
            </a:extLst>
          </p:cNvPr>
          <p:cNvPicPr>
            <a:picLocks noGrp="1" noChangeAspect="1"/>
          </p:cNvPicPr>
          <p:nvPr>
            <p:ph idx="1"/>
          </p:nvPr>
        </p:nvPicPr>
        <p:blipFill>
          <a:blip r:embed="rId2"/>
          <a:stretch>
            <a:fillRect/>
          </a:stretch>
        </p:blipFill>
        <p:spPr>
          <a:xfrm>
            <a:off x="4534168" y="-6483"/>
            <a:ext cx="5162282" cy="6864483"/>
          </a:xfrm>
        </p:spPr>
      </p:pic>
    </p:spTree>
    <p:extLst>
      <p:ext uri="{BB962C8B-B14F-4D97-AF65-F5344CB8AC3E}">
        <p14:creationId xmlns:p14="http://schemas.microsoft.com/office/powerpoint/2010/main" val="1564854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10ABEF9-6F5C-4675-9D25-F7A0ED9333C5}"/>
              </a:ext>
            </a:extLst>
          </p:cNvPr>
          <p:cNvSpPr>
            <a:spLocks noGrp="1"/>
          </p:cNvSpPr>
          <p:nvPr>
            <p:ph type="title"/>
          </p:nvPr>
        </p:nvSpPr>
        <p:spPr>
          <a:xfrm>
            <a:off x="183101" y="205010"/>
            <a:ext cx="2775890" cy="2023840"/>
          </a:xfrm>
          <a:solidFill>
            <a:srgbClr val="E9EFD6"/>
          </a:solidFill>
        </p:spPr>
        <p:txBody>
          <a:bodyPr>
            <a:normAutofit fontScale="90000"/>
          </a:bodyPr>
          <a:lstStyle/>
          <a:p>
            <a:r>
              <a:rPr lang="hu-HU" dirty="0"/>
              <a:t>RDA </a:t>
            </a:r>
            <a:br>
              <a:rPr lang="hu-HU" dirty="0"/>
            </a:br>
            <a:r>
              <a:rPr lang="hu-HU" dirty="0"/>
              <a:t>elemek</a:t>
            </a:r>
            <a:br>
              <a:rPr lang="hu-HU" dirty="0"/>
            </a:br>
            <a:r>
              <a:rPr lang="hu-HU" dirty="0"/>
              <a:t>MARC 21-ben</a:t>
            </a:r>
          </a:p>
        </p:txBody>
      </p:sp>
      <p:pic>
        <p:nvPicPr>
          <p:cNvPr id="9" name="Tartalom helye 8" descr="A képen képernyőkép látható&#10;&#10;A leírás teljesen megbízható">
            <a:extLst>
              <a:ext uri="{FF2B5EF4-FFF2-40B4-BE49-F238E27FC236}">
                <a16:creationId xmlns:a16="http://schemas.microsoft.com/office/drawing/2014/main" id="{DCAF637D-6963-4FDB-A619-AA49BBFF3CD9}"/>
              </a:ext>
            </a:extLst>
          </p:cNvPr>
          <p:cNvPicPr>
            <a:picLocks noGrp="1" noChangeAspect="1"/>
          </p:cNvPicPr>
          <p:nvPr>
            <p:ph idx="1"/>
          </p:nvPr>
        </p:nvPicPr>
        <p:blipFill>
          <a:blip r:embed="rId3"/>
          <a:stretch>
            <a:fillRect/>
          </a:stretch>
        </p:blipFill>
        <p:spPr>
          <a:xfrm>
            <a:off x="2958990" y="116958"/>
            <a:ext cx="9404735" cy="6592334"/>
          </a:xfrm>
        </p:spPr>
      </p:pic>
    </p:spTree>
    <p:extLst>
      <p:ext uri="{BB962C8B-B14F-4D97-AF65-F5344CB8AC3E}">
        <p14:creationId xmlns:p14="http://schemas.microsoft.com/office/powerpoint/2010/main" val="2062587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txBox="1">
            <a:spLocks noGrp="1"/>
          </p:cNvSpPr>
          <p:nvPr>
            <p:ph type="title"/>
          </p:nvPr>
        </p:nvSpPr>
        <p:spPr>
          <a:xfrm>
            <a:off x="1662555" y="428299"/>
            <a:ext cx="8853046" cy="1280889"/>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262626"/>
              </a:buClr>
              <a:buSzPct val="25000"/>
              <a:buFont typeface="Century Gothic"/>
              <a:buNone/>
            </a:pPr>
            <a:r>
              <a:rPr lang="hu-HU" sz="3600" b="0" i="0" u="none" strike="noStrike" cap="none" dirty="0">
                <a:solidFill>
                  <a:srgbClr val="262626"/>
                </a:solidFill>
                <a:latin typeface="Century Gothic"/>
                <a:ea typeface="Century Gothic"/>
                <a:cs typeface="Century Gothic"/>
                <a:sym typeface="Century Gothic"/>
              </a:rPr>
              <a:t>MARC21 bibliográfiai rekord – új mezők</a:t>
            </a:r>
          </a:p>
        </p:txBody>
      </p:sp>
      <p:pic>
        <p:nvPicPr>
          <p:cNvPr id="592" name="Shape 592"/>
          <p:cNvPicPr preferRelativeResize="0">
            <a:picLocks noGrp="1"/>
          </p:cNvPicPr>
          <p:nvPr>
            <p:ph type="body" idx="1"/>
          </p:nvPr>
        </p:nvPicPr>
        <p:blipFill rotWithShape="1">
          <a:blip r:embed="rId3">
            <a:alphaModFix/>
          </a:blip>
          <a:srcRect/>
          <a:stretch/>
        </p:blipFill>
        <p:spPr>
          <a:xfrm>
            <a:off x="7164630" y="3353730"/>
            <a:ext cx="4910850" cy="4220066"/>
          </a:xfrm>
          <a:prstGeom prst="rect">
            <a:avLst/>
          </a:prstGeom>
          <a:noFill/>
          <a:ln>
            <a:noFill/>
          </a:ln>
        </p:spPr>
      </p:pic>
      <p:sp>
        <p:nvSpPr>
          <p:cNvPr id="593" name="Shape 593"/>
          <p:cNvSpPr/>
          <p:nvPr/>
        </p:nvSpPr>
        <p:spPr>
          <a:xfrm>
            <a:off x="7188603" y="4130344"/>
            <a:ext cx="2554664" cy="537328"/>
          </a:xfrm>
          <a:prstGeom prst="rect">
            <a:avLst/>
          </a:prstGeom>
          <a:noFill/>
          <a:ln w="28575" cap="flat" cmpd="sng">
            <a:solidFill>
              <a:srgbClr val="FF0000"/>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594" name="Shape 594"/>
          <p:cNvSpPr txBox="1"/>
          <p:nvPr/>
        </p:nvSpPr>
        <p:spPr>
          <a:xfrm>
            <a:off x="561660" y="2906611"/>
            <a:ext cx="8091340" cy="369332"/>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hu-HU" sz="2400" dirty="0">
                <a:solidFill>
                  <a:schemeClr val="dk1"/>
                </a:solidFill>
                <a:latin typeface="Times New Roman"/>
                <a:ea typeface="Times New Roman"/>
                <a:cs typeface="Times New Roman"/>
                <a:sym typeface="Times New Roman"/>
              </a:rPr>
              <a:t>336 ## </a:t>
            </a:r>
            <a:r>
              <a:rPr lang="hu-HU" sz="2400" b="1" dirty="0">
                <a:solidFill>
                  <a:schemeClr val="dk1"/>
                </a:solidFill>
                <a:latin typeface="Times New Roman"/>
                <a:ea typeface="Times New Roman"/>
                <a:cs typeface="Times New Roman"/>
                <a:sym typeface="Times New Roman"/>
              </a:rPr>
              <a:t>$</a:t>
            </a:r>
            <a:r>
              <a:rPr lang="hu-HU" sz="2400" b="1" dirty="0" err="1">
                <a:solidFill>
                  <a:schemeClr val="dk1"/>
                </a:solidFill>
                <a:latin typeface="Times New Roman"/>
                <a:ea typeface="Times New Roman"/>
                <a:cs typeface="Times New Roman"/>
                <a:sym typeface="Times New Roman"/>
              </a:rPr>
              <a:t>a</a:t>
            </a:r>
            <a:r>
              <a:rPr lang="hu-HU" sz="2400" dirty="0" err="1">
                <a:solidFill>
                  <a:schemeClr val="dk1"/>
                </a:solidFill>
                <a:latin typeface="Times New Roman"/>
                <a:ea typeface="Times New Roman"/>
                <a:cs typeface="Times New Roman"/>
                <a:sym typeface="Times New Roman"/>
              </a:rPr>
              <a:t>two-dimensional</a:t>
            </a:r>
            <a:r>
              <a:rPr lang="hu-HU" sz="2400" dirty="0">
                <a:solidFill>
                  <a:schemeClr val="dk1"/>
                </a:solidFill>
                <a:latin typeface="Times New Roman"/>
                <a:ea typeface="Times New Roman"/>
                <a:cs typeface="Times New Roman"/>
                <a:sym typeface="Times New Roman"/>
              </a:rPr>
              <a:t> </a:t>
            </a:r>
            <a:r>
              <a:rPr lang="hu-HU" sz="2400" dirty="0" err="1">
                <a:solidFill>
                  <a:schemeClr val="dk1"/>
                </a:solidFill>
                <a:latin typeface="Times New Roman"/>
                <a:ea typeface="Times New Roman"/>
                <a:cs typeface="Times New Roman"/>
                <a:sym typeface="Times New Roman"/>
              </a:rPr>
              <a:t>moving</a:t>
            </a:r>
            <a:r>
              <a:rPr lang="hu-HU" sz="2400" dirty="0">
                <a:solidFill>
                  <a:schemeClr val="dk1"/>
                </a:solidFill>
                <a:latin typeface="Times New Roman"/>
                <a:ea typeface="Times New Roman"/>
                <a:cs typeface="Times New Roman"/>
                <a:sym typeface="Times New Roman"/>
              </a:rPr>
              <a:t> image </a:t>
            </a:r>
            <a:r>
              <a:rPr lang="hu-HU" sz="2400" b="1" dirty="0">
                <a:solidFill>
                  <a:schemeClr val="dk1"/>
                </a:solidFill>
                <a:latin typeface="Times New Roman"/>
                <a:ea typeface="Times New Roman"/>
                <a:cs typeface="Times New Roman"/>
                <a:sym typeface="Times New Roman"/>
              </a:rPr>
              <a:t>$</a:t>
            </a:r>
            <a:r>
              <a:rPr lang="hu-HU" sz="2400" b="1" dirty="0" err="1">
                <a:solidFill>
                  <a:schemeClr val="dk1"/>
                </a:solidFill>
                <a:latin typeface="Times New Roman"/>
                <a:ea typeface="Times New Roman"/>
                <a:cs typeface="Times New Roman"/>
                <a:sym typeface="Times New Roman"/>
              </a:rPr>
              <a:t>b</a:t>
            </a:r>
            <a:r>
              <a:rPr lang="hu-HU" sz="2400" dirty="0" err="1">
                <a:solidFill>
                  <a:schemeClr val="dk1"/>
                </a:solidFill>
                <a:latin typeface="Times New Roman"/>
                <a:ea typeface="Times New Roman"/>
                <a:cs typeface="Times New Roman"/>
                <a:sym typeface="Times New Roman"/>
              </a:rPr>
              <a:t>tdi</a:t>
            </a:r>
            <a:r>
              <a:rPr lang="hu-HU" sz="2400" dirty="0">
                <a:solidFill>
                  <a:schemeClr val="dk1"/>
                </a:solidFill>
                <a:latin typeface="Times New Roman"/>
                <a:ea typeface="Times New Roman"/>
                <a:cs typeface="Times New Roman"/>
                <a:sym typeface="Times New Roman"/>
              </a:rPr>
              <a:t> </a:t>
            </a:r>
            <a:r>
              <a:rPr lang="hu-HU" sz="2400" b="1" dirty="0">
                <a:solidFill>
                  <a:schemeClr val="dk1"/>
                </a:solidFill>
                <a:latin typeface="Times New Roman"/>
                <a:ea typeface="Times New Roman"/>
                <a:cs typeface="Times New Roman"/>
                <a:sym typeface="Times New Roman"/>
              </a:rPr>
              <a:t>$2</a:t>
            </a:r>
            <a:r>
              <a:rPr lang="hu-HU" sz="2400" dirty="0">
                <a:solidFill>
                  <a:schemeClr val="dk1"/>
                </a:solidFill>
                <a:latin typeface="Times New Roman"/>
                <a:ea typeface="Times New Roman"/>
                <a:cs typeface="Times New Roman"/>
                <a:sym typeface="Times New Roman"/>
              </a:rPr>
              <a:t>rdacontent</a:t>
            </a:r>
          </a:p>
        </p:txBody>
      </p:sp>
      <p:sp>
        <p:nvSpPr>
          <p:cNvPr id="599" name="Shape 599"/>
          <p:cNvSpPr txBox="1"/>
          <p:nvPr/>
        </p:nvSpPr>
        <p:spPr>
          <a:xfrm>
            <a:off x="561660" y="4697052"/>
            <a:ext cx="4458878" cy="369332"/>
          </a:xfrm>
          <a:prstGeom prst="rect">
            <a:avLst/>
          </a:prstGeom>
          <a:solidFill>
            <a:srgbClr val="EDF2DD"/>
          </a:solidFill>
          <a:ln>
            <a:noFill/>
          </a:ln>
        </p:spPr>
        <p:txBody>
          <a:bodyPr wrap="square" lIns="91425" tIns="45700" rIns="91425" bIns="45700" anchor="t" anchorCtr="0">
            <a:noAutofit/>
          </a:bodyPr>
          <a:lstStyle/>
          <a:p>
            <a:pPr marL="0" marR="0" lvl="0" indent="0" algn="l" rtl="0">
              <a:spcBef>
                <a:spcPts val="0"/>
              </a:spcBef>
              <a:buSzPct val="25000"/>
              <a:buNone/>
            </a:pPr>
            <a:r>
              <a:rPr lang="hu-HU" sz="2400" dirty="0">
                <a:solidFill>
                  <a:schemeClr val="dk1"/>
                </a:solidFill>
                <a:latin typeface="Times New Roman"/>
                <a:ea typeface="Times New Roman"/>
                <a:cs typeface="Times New Roman"/>
                <a:sym typeface="Times New Roman"/>
              </a:rPr>
              <a:t>337 ## </a:t>
            </a:r>
            <a:r>
              <a:rPr lang="hu-HU" sz="2400" b="1" dirty="0">
                <a:solidFill>
                  <a:schemeClr val="dk1"/>
                </a:solidFill>
                <a:latin typeface="Times New Roman"/>
                <a:ea typeface="Times New Roman"/>
                <a:cs typeface="Times New Roman"/>
                <a:sym typeface="Times New Roman"/>
              </a:rPr>
              <a:t>$</a:t>
            </a:r>
            <a:r>
              <a:rPr lang="hu-HU" sz="2400" b="1" dirty="0" err="1">
                <a:solidFill>
                  <a:schemeClr val="dk1"/>
                </a:solidFill>
                <a:latin typeface="Times New Roman"/>
                <a:ea typeface="Times New Roman"/>
                <a:cs typeface="Times New Roman"/>
                <a:sym typeface="Times New Roman"/>
              </a:rPr>
              <a:t>a</a:t>
            </a:r>
            <a:r>
              <a:rPr lang="hu-HU" sz="2400" dirty="0" err="1">
                <a:solidFill>
                  <a:schemeClr val="dk1"/>
                </a:solidFill>
                <a:latin typeface="Times New Roman"/>
                <a:ea typeface="Times New Roman"/>
                <a:cs typeface="Times New Roman"/>
                <a:sym typeface="Times New Roman"/>
              </a:rPr>
              <a:t>video</a:t>
            </a:r>
            <a:r>
              <a:rPr lang="hu-HU" sz="2400" b="1" dirty="0">
                <a:solidFill>
                  <a:schemeClr val="dk1"/>
                </a:solidFill>
                <a:latin typeface="Times New Roman"/>
                <a:ea typeface="Times New Roman"/>
                <a:cs typeface="Times New Roman"/>
                <a:sym typeface="Times New Roman"/>
              </a:rPr>
              <a:t> $</a:t>
            </a:r>
            <a:r>
              <a:rPr lang="hu-HU" sz="2400" b="1" dirty="0" err="1">
                <a:solidFill>
                  <a:schemeClr val="dk1"/>
                </a:solidFill>
                <a:latin typeface="Times New Roman"/>
                <a:ea typeface="Times New Roman"/>
                <a:cs typeface="Times New Roman"/>
                <a:sym typeface="Times New Roman"/>
              </a:rPr>
              <a:t>b</a:t>
            </a:r>
            <a:r>
              <a:rPr lang="hu-HU" sz="2400" dirty="0" err="1">
                <a:solidFill>
                  <a:schemeClr val="dk1"/>
                </a:solidFill>
                <a:latin typeface="Times New Roman"/>
                <a:ea typeface="Times New Roman"/>
                <a:cs typeface="Times New Roman"/>
                <a:sym typeface="Times New Roman"/>
              </a:rPr>
              <a:t>v</a:t>
            </a:r>
            <a:r>
              <a:rPr lang="hu-HU" sz="2400" b="1" dirty="0">
                <a:solidFill>
                  <a:schemeClr val="dk1"/>
                </a:solidFill>
                <a:latin typeface="Times New Roman"/>
                <a:ea typeface="Times New Roman"/>
                <a:cs typeface="Times New Roman"/>
                <a:sym typeface="Times New Roman"/>
              </a:rPr>
              <a:t> $2</a:t>
            </a:r>
            <a:r>
              <a:rPr lang="hu-HU" sz="2400" dirty="0">
                <a:solidFill>
                  <a:schemeClr val="dk1"/>
                </a:solidFill>
                <a:latin typeface="Times New Roman"/>
                <a:ea typeface="Times New Roman"/>
                <a:cs typeface="Times New Roman"/>
                <a:sym typeface="Times New Roman"/>
              </a:rPr>
              <a:t>rdamedia </a:t>
            </a:r>
          </a:p>
        </p:txBody>
      </p:sp>
      <p:sp>
        <p:nvSpPr>
          <p:cNvPr id="600" name="Shape 600"/>
          <p:cNvSpPr/>
          <p:nvPr/>
        </p:nvSpPr>
        <p:spPr>
          <a:xfrm>
            <a:off x="561660" y="1813026"/>
            <a:ext cx="10134600" cy="369332"/>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hu-HU" sz="2400" dirty="0">
                <a:solidFill>
                  <a:srgbClr val="000000"/>
                </a:solidFill>
                <a:latin typeface="Times New Roman"/>
                <a:ea typeface="Times New Roman"/>
                <a:cs typeface="Times New Roman"/>
                <a:sym typeface="Times New Roman"/>
              </a:rPr>
              <a:t>338</a:t>
            </a:r>
            <a:r>
              <a:rPr lang="hu-HU" sz="2400" b="1" dirty="0">
                <a:solidFill>
                  <a:srgbClr val="000000"/>
                </a:solidFill>
                <a:latin typeface="Times New Roman"/>
                <a:ea typeface="Times New Roman"/>
                <a:cs typeface="Times New Roman"/>
                <a:sym typeface="Times New Roman"/>
              </a:rPr>
              <a:t>##$a</a:t>
            </a:r>
            <a:r>
              <a:rPr lang="hu-HU" sz="2400" dirty="0">
                <a:solidFill>
                  <a:srgbClr val="000000"/>
                </a:solidFill>
                <a:latin typeface="Times New Roman"/>
                <a:ea typeface="Times New Roman"/>
                <a:cs typeface="Times New Roman"/>
                <a:sym typeface="Times New Roman"/>
              </a:rPr>
              <a:t>audiodisc</a:t>
            </a:r>
            <a:r>
              <a:rPr lang="hu-HU" sz="2400" b="1" dirty="0">
                <a:solidFill>
                  <a:srgbClr val="000000"/>
                </a:solidFill>
                <a:latin typeface="Times New Roman"/>
                <a:ea typeface="Times New Roman"/>
                <a:cs typeface="Times New Roman"/>
                <a:sym typeface="Times New Roman"/>
              </a:rPr>
              <a:t>$b</a:t>
            </a:r>
            <a:r>
              <a:rPr lang="hu-HU" sz="2400" dirty="0">
                <a:solidFill>
                  <a:srgbClr val="000000"/>
                </a:solidFill>
                <a:latin typeface="Times New Roman"/>
                <a:ea typeface="Times New Roman"/>
                <a:cs typeface="Times New Roman"/>
                <a:sym typeface="Times New Roman"/>
              </a:rPr>
              <a:t>sd</a:t>
            </a:r>
            <a:r>
              <a:rPr lang="hu-HU" sz="2400" b="1" dirty="0">
                <a:solidFill>
                  <a:srgbClr val="000000"/>
                </a:solidFill>
                <a:latin typeface="Times New Roman"/>
                <a:ea typeface="Times New Roman"/>
                <a:cs typeface="Times New Roman"/>
                <a:sym typeface="Times New Roman"/>
              </a:rPr>
              <a:t>$0</a:t>
            </a:r>
            <a:r>
              <a:rPr lang="hu-HU" sz="2400" dirty="0">
                <a:solidFill>
                  <a:srgbClr val="000000"/>
                </a:solidFill>
                <a:latin typeface="Times New Roman"/>
                <a:ea typeface="Times New Roman"/>
                <a:cs typeface="Times New Roman"/>
                <a:sym typeface="Times New Roman"/>
              </a:rPr>
              <a:t>(</a:t>
            </a:r>
            <a:r>
              <a:rPr lang="hu-HU" sz="2400" dirty="0" err="1">
                <a:solidFill>
                  <a:srgbClr val="000000"/>
                </a:solidFill>
                <a:latin typeface="Times New Roman"/>
                <a:ea typeface="Times New Roman"/>
                <a:cs typeface="Times New Roman"/>
                <a:sym typeface="Times New Roman"/>
              </a:rPr>
              <a:t>uri</a:t>
            </a:r>
            <a:r>
              <a:rPr lang="hu-HU" sz="2400" dirty="0">
                <a:solidFill>
                  <a:srgbClr val="000000"/>
                </a:solidFill>
                <a:latin typeface="Times New Roman"/>
                <a:ea typeface="Times New Roman"/>
                <a:cs typeface="Times New Roman"/>
                <a:sym typeface="Times New Roman"/>
              </a:rPr>
              <a:t>)http://id.loc.gov/vocabulary/carriers/sd</a:t>
            </a:r>
            <a:r>
              <a:rPr lang="hu-HU" sz="2400" b="1" dirty="0">
                <a:solidFill>
                  <a:srgbClr val="000000"/>
                </a:solidFill>
                <a:latin typeface="Times New Roman"/>
                <a:ea typeface="Times New Roman"/>
                <a:cs typeface="Times New Roman"/>
                <a:sym typeface="Times New Roman"/>
              </a:rPr>
              <a:t>$2</a:t>
            </a:r>
            <a:r>
              <a:rPr lang="hu-HU" sz="2400" dirty="0">
                <a:solidFill>
                  <a:srgbClr val="000000"/>
                </a:solidFill>
                <a:latin typeface="Times New Roman"/>
                <a:ea typeface="Times New Roman"/>
                <a:cs typeface="Times New Roman"/>
                <a:sym typeface="Times New Roman"/>
              </a:rPr>
              <a:t>rdacarrier</a:t>
            </a:r>
          </a:p>
        </p:txBody>
      </p:sp>
      <p:sp>
        <p:nvSpPr>
          <p:cNvPr id="601" name="Shape 601"/>
          <p:cNvSpPr txBox="1"/>
          <p:nvPr/>
        </p:nvSpPr>
        <p:spPr>
          <a:xfrm>
            <a:off x="161785" y="6550223"/>
            <a:ext cx="7532016" cy="307777"/>
          </a:xfrm>
          <a:prstGeom prst="rect">
            <a:avLst/>
          </a:prstGeom>
          <a:solidFill>
            <a:srgbClr val="E5ECCF"/>
          </a:solidFill>
          <a:ln>
            <a:noFill/>
          </a:ln>
        </p:spPr>
        <p:txBody>
          <a:bodyPr wrap="square" lIns="91425" tIns="45700" rIns="91425" bIns="45700" anchor="t" anchorCtr="0">
            <a:noAutofit/>
          </a:bodyPr>
          <a:lstStyle/>
          <a:p>
            <a:pPr marL="0" marR="0" lvl="0" indent="0" algn="l" rtl="0">
              <a:spcBef>
                <a:spcPts val="0"/>
              </a:spcBef>
              <a:buSzPct val="25000"/>
              <a:buNone/>
            </a:pPr>
            <a:r>
              <a:rPr lang="hu-HU" sz="1400" dirty="0">
                <a:solidFill>
                  <a:schemeClr val="dk1"/>
                </a:solidFill>
                <a:latin typeface="Century Gothic"/>
                <a:ea typeface="Century Gothic"/>
                <a:cs typeface="Century Gothic"/>
                <a:sym typeface="Century Gothic"/>
              </a:rPr>
              <a:t>Forrás: MARC21 </a:t>
            </a:r>
            <a:r>
              <a:rPr lang="hu-HU" sz="1400" dirty="0" err="1">
                <a:solidFill>
                  <a:schemeClr val="dk1"/>
                </a:solidFill>
                <a:latin typeface="Century Gothic"/>
                <a:ea typeface="Century Gothic"/>
                <a:cs typeface="Century Gothic"/>
                <a:sym typeface="Century Gothic"/>
              </a:rPr>
              <a:t>Format</a:t>
            </a:r>
            <a:r>
              <a:rPr lang="hu-HU" sz="1400" dirty="0">
                <a:solidFill>
                  <a:schemeClr val="dk1"/>
                </a:solidFill>
                <a:latin typeface="Century Gothic"/>
                <a:ea typeface="Century Gothic"/>
                <a:cs typeface="Century Gothic"/>
                <a:sym typeface="Century Gothic"/>
              </a:rPr>
              <a:t>, </a:t>
            </a:r>
            <a:r>
              <a:rPr lang="hu-HU" sz="1400" dirty="0" err="1">
                <a:solidFill>
                  <a:schemeClr val="dk1"/>
                </a:solidFill>
                <a:latin typeface="Century Gothic"/>
                <a:ea typeface="Century Gothic"/>
                <a:cs typeface="Century Gothic"/>
                <a:sym typeface="Century Gothic"/>
              </a:rPr>
              <a:t>Bibliographic</a:t>
            </a:r>
            <a:r>
              <a:rPr lang="hu-HU" sz="1400" dirty="0">
                <a:solidFill>
                  <a:schemeClr val="dk1"/>
                </a:solidFill>
                <a:latin typeface="Century Gothic"/>
                <a:ea typeface="Century Gothic"/>
                <a:cs typeface="Century Gothic"/>
                <a:sym typeface="Century Gothic"/>
              </a:rPr>
              <a:t> Data https://www.loc.gov/marc/bibliographic/</a:t>
            </a:r>
          </a:p>
        </p:txBody>
      </p:sp>
      <p:sp>
        <p:nvSpPr>
          <p:cNvPr id="2" name="Szövegdoboz 1">
            <a:extLst>
              <a:ext uri="{FF2B5EF4-FFF2-40B4-BE49-F238E27FC236}">
                <a16:creationId xmlns:a16="http://schemas.microsoft.com/office/drawing/2014/main" id="{ABB532B7-2866-4320-B308-D50031E99540}"/>
              </a:ext>
            </a:extLst>
          </p:cNvPr>
          <p:cNvSpPr txBox="1"/>
          <p:nvPr/>
        </p:nvSpPr>
        <p:spPr>
          <a:xfrm>
            <a:off x="561660" y="2607782"/>
            <a:ext cx="5067300" cy="369332"/>
          </a:xfrm>
          <a:prstGeom prst="rect">
            <a:avLst/>
          </a:prstGeom>
          <a:noFill/>
        </p:spPr>
        <p:txBody>
          <a:bodyPr wrap="square" rtlCol="0">
            <a:spAutoFit/>
          </a:bodyPr>
          <a:lstStyle/>
          <a:p>
            <a:r>
              <a:rPr lang="hu-HU" dirty="0"/>
              <a:t>A tartalom a kifejezési forma attribútuma</a:t>
            </a:r>
          </a:p>
        </p:txBody>
      </p:sp>
      <p:sp>
        <p:nvSpPr>
          <p:cNvPr id="3" name="Szövegdoboz 2">
            <a:extLst>
              <a:ext uri="{FF2B5EF4-FFF2-40B4-BE49-F238E27FC236}">
                <a16:creationId xmlns:a16="http://schemas.microsoft.com/office/drawing/2014/main" id="{485A5D88-FB0A-4BC5-B7CF-BB696789B059}"/>
              </a:ext>
            </a:extLst>
          </p:cNvPr>
          <p:cNvSpPr txBox="1"/>
          <p:nvPr/>
        </p:nvSpPr>
        <p:spPr>
          <a:xfrm>
            <a:off x="561660" y="1457050"/>
            <a:ext cx="5656260" cy="369332"/>
          </a:xfrm>
          <a:prstGeom prst="rect">
            <a:avLst/>
          </a:prstGeom>
          <a:noFill/>
        </p:spPr>
        <p:txBody>
          <a:bodyPr wrap="square" rtlCol="0">
            <a:spAutoFit/>
          </a:bodyPr>
          <a:lstStyle/>
          <a:p>
            <a:r>
              <a:rPr lang="hu-HU" dirty="0"/>
              <a:t>A hordozó a megjelenési forma jellemzője</a:t>
            </a:r>
          </a:p>
        </p:txBody>
      </p:sp>
      <p:sp>
        <p:nvSpPr>
          <p:cNvPr id="4" name="Szövegdoboz 3">
            <a:extLst>
              <a:ext uri="{FF2B5EF4-FFF2-40B4-BE49-F238E27FC236}">
                <a16:creationId xmlns:a16="http://schemas.microsoft.com/office/drawing/2014/main" id="{C292EBE7-51EE-45C1-96E9-E254FEABE57A}"/>
              </a:ext>
            </a:extLst>
          </p:cNvPr>
          <p:cNvSpPr txBox="1"/>
          <p:nvPr/>
        </p:nvSpPr>
        <p:spPr>
          <a:xfrm>
            <a:off x="429900" y="4242009"/>
            <a:ext cx="5199060" cy="369332"/>
          </a:xfrm>
          <a:prstGeom prst="rect">
            <a:avLst/>
          </a:prstGeom>
          <a:solidFill>
            <a:srgbClr val="EBF0D9"/>
          </a:solidFill>
        </p:spPr>
        <p:txBody>
          <a:bodyPr wrap="square" rtlCol="0">
            <a:spAutoFit/>
          </a:bodyPr>
          <a:lstStyle/>
          <a:p>
            <a:r>
              <a:rPr lang="hu-HU" dirty="0"/>
              <a:t>Media a megjelenési forma attribútuma</a:t>
            </a:r>
          </a:p>
        </p:txBody>
      </p:sp>
    </p:spTree>
    <p:extLst>
      <p:ext uri="{BB962C8B-B14F-4D97-AF65-F5344CB8AC3E}">
        <p14:creationId xmlns:p14="http://schemas.microsoft.com/office/powerpoint/2010/main" val="42376865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Shape 606"/>
          <p:cNvSpPr txBox="1">
            <a:spLocks noGrp="1"/>
          </p:cNvSpPr>
          <p:nvPr>
            <p:ph type="title"/>
          </p:nvPr>
        </p:nvSpPr>
        <p:spPr>
          <a:xfrm>
            <a:off x="382855" y="648069"/>
            <a:ext cx="11864437" cy="723532"/>
          </a:xfrm>
          <a:prstGeom prst="rect">
            <a:avLst/>
          </a:prstGeom>
          <a:solidFill>
            <a:srgbClr val="EDF2DE"/>
          </a:solidFill>
          <a:ln>
            <a:noFill/>
          </a:ln>
        </p:spPr>
        <p:txBody>
          <a:bodyPr wrap="square" lIns="91425" tIns="45700" rIns="91425" bIns="45700" anchor="t" anchorCtr="0">
            <a:noAutofit/>
          </a:bodyPr>
          <a:lstStyle/>
          <a:p>
            <a:pPr marL="0" marR="0" lvl="0" indent="0" algn="l" rtl="0">
              <a:spcBef>
                <a:spcPts val="0"/>
              </a:spcBef>
              <a:buClr>
                <a:srgbClr val="262626"/>
              </a:buClr>
              <a:buSzPct val="25000"/>
              <a:buFont typeface="Century Gothic"/>
              <a:buNone/>
            </a:pPr>
            <a:r>
              <a:rPr lang="hu-HU" sz="3600" b="0" i="0" u="none" strike="noStrike" cap="none" dirty="0">
                <a:solidFill>
                  <a:srgbClr val="262626"/>
                </a:solidFill>
                <a:latin typeface="Century Gothic"/>
                <a:ea typeface="Century Gothic"/>
                <a:cs typeface="Century Gothic"/>
                <a:sym typeface="Century Gothic"/>
              </a:rPr>
              <a:t>MARC21 bibliográfiai rekord – új almező (RDA hatás)</a:t>
            </a:r>
          </a:p>
        </p:txBody>
      </p:sp>
      <p:sp>
        <p:nvSpPr>
          <p:cNvPr id="607" name="Shape 607"/>
          <p:cNvSpPr txBox="1">
            <a:spLocks noGrp="1"/>
          </p:cNvSpPr>
          <p:nvPr>
            <p:ph type="body" idx="1"/>
          </p:nvPr>
        </p:nvSpPr>
        <p:spPr>
          <a:xfrm>
            <a:off x="600075" y="2095892"/>
            <a:ext cx="11429999" cy="3777622"/>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accent1"/>
              </a:buClr>
              <a:buSzPct val="100000"/>
              <a:buFont typeface="Noto Sans Symbols"/>
              <a:buNone/>
            </a:pPr>
            <a:endParaRPr sz="3200" b="1" i="0" u="none" strike="noStrike" cap="none" dirty="0">
              <a:solidFill>
                <a:srgbClr val="3F3F3F"/>
              </a:solidFill>
              <a:latin typeface="Century Gothic"/>
              <a:ea typeface="Century Gothic"/>
              <a:cs typeface="Century Gothic"/>
              <a:sym typeface="Century Gothic"/>
            </a:endParaRPr>
          </a:p>
          <a:p>
            <a:pPr marL="0" marR="0" lvl="0" indent="0" algn="l" rtl="0">
              <a:spcBef>
                <a:spcPts val="1000"/>
              </a:spcBef>
              <a:spcAft>
                <a:spcPts val="0"/>
              </a:spcAft>
              <a:buClr>
                <a:schemeClr val="accent1"/>
              </a:buClr>
              <a:buSzPct val="100000"/>
              <a:buNone/>
            </a:pPr>
            <a:r>
              <a:rPr lang="hu-HU" sz="3200" b="1" i="0" u="none" strike="noStrike" cap="none" dirty="0">
                <a:solidFill>
                  <a:srgbClr val="3F3F3F"/>
                </a:solidFill>
                <a:latin typeface="Century Gothic"/>
                <a:ea typeface="Century Gothic"/>
                <a:cs typeface="Century Gothic"/>
                <a:sym typeface="Century Gothic"/>
              </a:rPr>
              <a:t>100 1#$</a:t>
            </a:r>
            <a:r>
              <a:rPr lang="hu-HU" sz="3200" b="1" i="0" u="none" strike="noStrike" cap="none" dirty="0" err="1">
                <a:solidFill>
                  <a:srgbClr val="3F3F3F"/>
                </a:solidFill>
                <a:latin typeface="Century Gothic"/>
                <a:ea typeface="Century Gothic"/>
                <a:cs typeface="Century Gothic"/>
                <a:sym typeface="Century Gothic"/>
              </a:rPr>
              <a:t>a</a:t>
            </a:r>
            <a:r>
              <a:rPr lang="hu-HU" sz="3200" b="0" i="0" u="none" strike="noStrike" cap="none" dirty="0" err="1">
                <a:solidFill>
                  <a:srgbClr val="3F3F3F"/>
                </a:solidFill>
                <a:latin typeface="Century Gothic"/>
                <a:ea typeface="Century Gothic"/>
                <a:cs typeface="Century Gothic"/>
                <a:sym typeface="Century Gothic"/>
              </a:rPr>
              <a:t>Morgan</a:t>
            </a:r>
            <a:r>
              <a:rPr lang="hu-HU" sz="3200" b="0" i="0" u="none" strike="noStrike" cap="none" dirty="0">
                <a:solidFill>
                  <a:srgbClr val="3F3F3F"/>
                </a:solidFill>
                <a:latin typeface="Century Gothic"/>
                <a:ea typeface="Century Gothic"/>
                <a:cs typeface="Century Gothic"/>
                <a:sym typeface="Century Gothic"/>
              </a:rPr>
              <a:t>, John Pierpont,</a:t>
            </a:r>
            <a:r>
              <a:rPr lang="hu-HU" sz="3200" b="1" i="0" u="none" strike="noStrike" cap="none" dirty="0">
                <a:solidFill>
                  <a:srgbClr val="3F3F3F"/>
                </a:solidFill>
                <a:latin typeface="Century Gothic"/>
                <a:ea typeface="Century Gothic"/>
                <a:cs typeface="Century Gothic"/>
                <a:sym typeface="Century Gothic"/>
              </a:rPr>
              <a:t>$d</a:t>
            </a:r>
            <a:r>
              <a:rPr lang="hu-HU" sz="3200" b="0" i="0" u="none" strike="noStrike" cap="none" dirty="0">
                <a:solidFill>
                  <a:srgbClr val="3F3F3F"/>
                </a:solidFill>
                <a:latin typeface="Century Gothic"/>
                <a:ea typeface="Century Gothic"/>
                <a:cs typeface="Century Gothic"/>
                <a:sym typeface="Century Gothic"/>
              </a:rPr>
              <a:t>1837-1913,</a:t>
            </a:r>
            <a:r>
              <a:rPr lang="hu-HU" sz="3200" b="1" i="0" u="none" strike="noStrike" cap="none" dirty="0">
                <a:solidFill>
                  <a:srgbClr val="3F3F3F"/>
                </a:solidFill>
                <a:latin typeface="Century Gothic"/>
                <a:ea typeface="Century Gothic"/>
                <a:cs typeface="Century Gothic"/>
                <a:sym typeface="Century Gothic"/>
              </a:rPr>
              <a:t>$e</a:t>
            </a:r>
            <a:r>
              <a:rPr lang="hu-HU" sz="3200" b="0" i="0" u="none" strike="noStrike" cap="none" dirty="0">
                <a:solidFill>
                  <a:srgbClr val="3F3F3F"/>
                </a:solidFill>
                <a:latin typeface="Century Gothic"/>
                <a:ea typeface="Century Gothic"/>
                <a:cs typeface="Century Gothic"/>
                <a:sym typeface="Century Gothic"/>
              </a:rPr>
              <a:t>author</a:t>
            </a:r>
          </a:p>
          <a:p>
            <a:pPr marL="0" marR="0" lvl="0" indent="0" algn="l" rtl="0">
              <a:spcBef>
                <a:spcPts val="1000"/>
              </a:spcBef>
              <a:spcAft>
                <a:spcPts val="0"/>
              </a:spcAft>
              <a:buClr>
                <a:schemeClr val="accent1"/>
              </a:buClr>
              <a:buSzPct val="100000"/>
              <a:buFont typeface="Noto Sans Symbols"/>
              <a:buNone/>
            </a:pPr>
            <a:endParaRPr sz="2800" b="0" i="0" u="none" strike="noStrike" cap="none" dirty="0">
              <a:solidFill>
                <a:srgbClr val="3F3F3F"/>
              </a:solidFill>
              <a:latin typeface="Century Gothic"/>
              <a:ea typeface="Century Gothic"/>
              <a:cs typeface="Century Gothic"/>
              <a:sym typeface="Century Gothic"/>
            </a:endParaRPr>
          </a:p>
        </p:txBody>
      </p:sp>
      <p:sp>
        <p:nvSpPr>
          <p:cNvPr id="608" name="Shape 608"/>
          <p:cNvSpPr/>
          <p:nvPr/>
        </p:nvSpPr>
        <p:spPr>
          <a:xfrm>
            <a:off x="9632917" y="2807419"/>
            <a:ext cx="1787558" cy="402506"/>
          </a:xfrm>
          <a:prstGeom prst="rect">
            <a:avLst/>
          </a:prstGeom>
          <a:noFill/>
          <a:ln w="15875" cap="rnd" cmpd="sng">
            <a:solidFill>
              <a:srgbClr val="78230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2" name="Szövegdoboz 1">
            <a:extLst>
              <a:ext uri="{FF2B5EF4-FFF2-40B4-BE49-F238E27FC236}">
                <a16:creationId xmlns:a16="http://schemas.microsoft.com/office/drawing/2014/main" id="{0E213416-26BB-4D69-96BB-0003C40C3882}"/>
              </a:ext>
            </a:extLst>
          </p:cNvPr>
          <p:cNvSpPr txBox="1"/>
          <p:nvPr/>
        </p:nvSpPr>
        <p:spPr>
          <a:xfrm>
            <a:off x="2333625" y="3984703"/>
            <a:ext cx="7299292" cy="1200329"/>
          </a:xfrm>
          <a:prstGeom prst="rect">
            <a:avLst/>
          </a:prstGeom>
          <a:noFill/>
        </p:spPr>
        <p:txBody>
          <a:bodyPr wrap="square" rtlCol="0">
            <a:spAutoFit/>
          </a:bodyPr>
          <a:lstStyle/>
          <a:p>
            <a:r>
              <a:rPr lang="hu-HU" sz="2400" dirty="0">
                <a:solidFill>
                  <a:srgbClr val="3F3F3F"/>
                </a:solidFill>
                <a:ea typeface="Century Gothic"/>
                <a:cs typeface="Century Gothic"/>
                <a:sym typeface="Century Gothic"/>
              </a:rPr>
              <a:t>Az első szerző neve akkor is a 100-as mezőbe kerül, ha háromnál többen vannak</a:t>
            </a:r>
          </a:p>
          <a:p>
            <a:endParaRPr lang="hu-HU" sz="2400" dirty="0"/>
          </a:p>
        </p:txBody>
      </p:sp>
    </p:spTree>
    <p:extLst>
      <p:ext uri="{BB962C8B-B14F-4D97-AF65-F5344CB8AC3E}">
        <p14:creationId xmlns:p14="http://schemas.microsoft.com/office/powerpoint/2010/main" val="25027421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578"/>
        <p:cNvGrpSpPr/>
        <p:nvPr/>
      </p:nvGrpSpPr>
      <p:grpSpPr>
        <a:xfrm>
          <a:off x="0" y="0"/>
          <a:ext cx="0" cy="0"/>
          <a:chOff x="0" y="0"/>
          <a:chExt cx="0" cy="0"/>
        </a:xfrm>
      </p:grpSpPr>
      <p:pic>
        <p:nvPicPr>
          <p:cNvPr id="579" name="Shape 579"/>
          <p:cNvPicPr preferRelativeResize="0">
            <a:picLocks noGrp="1"/>
          </p:cNvPicPr>
          <p:nvPr>
            <p:ph type="body" idx="1"/>
          </p:nvPr>
        </p:nvPicPr>
        <p:blipFill rotWithShape="1">
          <a:blip r:embed="rId3">
            <a:alphaModFix/>
          </a:blip>
          <a:srcRect/>
          <a:stretch/>
        </p:blipFill>
        <p:spPr>
          <a:xfrm>
            <a:off x="114300" y="-521302"/>
            <a:ext cx="7191375" cy="7579328"/>
          </a:xfrm>
          <a:prstGeom prst="rect">
            <a:avLst/>
          </a:prstGeom>
          <a:noFill/>
          <a:ln>
            <a:noFill/>
          </a:ln>
          <a:effectLst>
            <a:outerShdw blurRad="292100" dist="139700" dir="2700000" algn="tl" rotWithShape="0">
              <a:srgbClr val="333333">
                <a:alpha val="64705"/>
              </a:srgbClr>
            </a:outerShdw>
          </a:effectLst>
        </p:spPr>
      </p:pic>
      <p:sp>
        <p:nvSpPr>
          <p:cNvPr id="580" name="Shape 580"/>
          <p:cNvSpPr txBox="1">
            <a:spLocks noGrp="1"/>
          </p:cNvSpPr>
          <p:nvPr>
            <p:ph type="title"/>
          </p:nvPr>
        </p:nvSpPr>
        <p:spPr>
          <a:xfrm>
            <a:off x="3054874" y="39458"/>
            <a:ext cx="9652590" cy="1280889"/>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262626"/>
              </a:buClr>
              <a:buSzPct val="25000"/>
              <a:buFont typeface="Century Gothic"/>
              <a:buNone/>
            </a:pPr>
            <a:r>
              <a:rPr lang="hu-HU" sz="3600" b="0" i="0" u="none" strike="noStrike" cap="none" dirty="0">
                <a:solidFill>
                  <a:srgbClr val="262626"/>
                </a:solidFill>
                <a:latin typeface="Century Gothic"/>
                <a:ea typeface="Century Gothic"/>
                <a:cs typeface="Century Gothic"/>
                <a:sym typeface="Century Gothic"/>
              </a:rPr>
              <a:t>Bibliográfiai és </a:t>
            </a:r>
            <a:r>
              <a:rPr lang="hu-HU" sz="3600" b="0" i="0" u="none" strike="noStrike" cap="none" dirty="0" err="1">
                <a:solidFill>
                  <a:srgbClr val="262626"/>
                </a:solidFill>
                <a:latin typeface="Century Gothic"/>
                <a:ea typeface="Century Gothic"/>
                <a:cs typeface="Century Gothic"/>
                <a:sym typeface="Century Gothic"/>
              </a:rPr>
              <a:t>authority</a:t>
            </a:r>
            <a:r>
              <a:rPr lang="hu-HU" sz="3600" b="0" i="0" u="none" strike="noStrike" cap="none" dirty="0">
                <a:solidFill>
                  <a:srgbClr val="262626"/>
                </a:solidFill>
                <a:latin typeface="Century Gothic"/>
                <a:ea typeface="Century Gothic"/>
                <a:cs typeface="Century Gothic"/>
                <a:sym typeface="Century Gothic"/>
              </a:rPr>
              <a:t> MARC-rekord RDA-ban</a:t>
            </a:r>
          </a:p>
        </p:txBody>
      </p:sp>
      <p:sp>
        <p:nvSpPr>
          <p:cNvPr id="581" name="Shape 581"/>
          <p:cNvSpPr txBox="1"/>
          <p:nvPr/>
        </p:nvSpPr>
        <p:spPr>
          <a:xfrm>
            <a:off x="5995446" y="2875175"/>
            <a:ext cx="5797484" cy="3982825"/>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entury Gothic"/>
              <a:ea typeface="Century Gothic"/>
              <a:cs typeface="Century Gothic"/>
              <a:sym typeface="Century Gothic"/>
            </a:endParaRPr>
          </a:p>
        </p:txBody>
      </p:sp>
      <p:pic>
        <p:nvPicPr>
          <p:cNvPr id="582" name="Shape 582"/>
          <p:cNvPicPr preferRelativeResize="0"/>
          <p:nvPr/>
        </p:nvPicPr>
        <p:blipFill rotWithShape="1">
          <a:blip r:embed="rId4">
            <a:alphaModFix/>
          </a:blip>
          <a:srcRect/>
          <a:stretch/>
        </p:blipFill>
        <p:spPr>
          <a:xfrm>
            <a:off x="5772150" y="2399930"/>
            <a:ext cx="6419850" cy="4019549"/>
          </a:xfrm>
          <a:prstGeom prst="rect">
            <a:avLst/>
          </a:prstGeom>
          <a:noFill/>
          <a:ln>
            <a:noFill/>
          </a:ln>
          <a:effectLst>
            <a:outerShdw blurRad="292100" dist="139700" dir="2700000" algn="tl" rotWithShape="0">
              <a:srgbClr val="333333">
                <a:alpha val="64705"/>
              </a:srgbClr>
            </a:outerShdw>
          </a:effectLst>
        </p:spPr>
      </p:pic>
      <p:sp>
        <p:nvSpPr>
          <p:cNvPr id="583" name="Shape 583"/>
          <p:cNvSpPr/>
          <p:nvPr/>
        </p:nvSpPr>
        <p:spPr>
          <a:xfrm>
            <a:off x="2521983" y="2594113"/>
            <a:ext cx="421241" cy="154113"/>
          </a:xfrm>
          <a:prstGeom prst="rect">
            <a:avLst/>
          </a:prstGeom>
          <a:noFill/>
          <a:ln w="15875" cap="rnd" cmpd="sng">
            <a:solidFill>
              <a:srgbClr val="FF0000"/>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584" name="Shape 584"/>
          <p:cNvSpPr/>
          <p:nvPr/>
        </p:nvSpPr>
        <p:spPr>
          <a:xfrm>
            <a:off x="167835" y="4799712"/>
            <a:ext cx="2887038" cy="677162"/>
          </a:xfrm>
          <a:prstGeom prst="rect">
            <a:avLst/>
          </a:prstGeom>
          <a:noFill/>
          <a:ln w="15875" cap="rnd" cmpd="sng">
            <a:solidFill>
              <a:srgbClr val="FF0000"/>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585" name="Shape 585"/>
          <p:cNvSpPr/>
          <p:nvPr/>
        </p:nvSpPr>
        <p:spPr>
          <a:xfrm>
            <a:off x="6969850" y="5034337"/>
            <a:ext cx="5134263" cy="267127"/>
          </a:xfrm>
          <a:prstGeom prst="rect">
            <a:avLst/>
          </a:prstGeom>
          <a:noFill/>
          <a:ln w="15875" cap="rnd" cmpd="sng">
            <a:solidFill>
              <a:srgbClr val="FF0000"/>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586" name="Shape 586"/>
          <p:cNvSpPr/>
          <p:nvPr/>
        </p:nvSpPr>
        <p:spPr>
          <a:xfrm>
            <a:off x="8894189" y="4799712"/>
            <a:ext cx="487936" cy="234623"/>
          </a:xfrm>
          <a:prstGeom prst="rect">
            <a:avLst/>
          </a:prstGeom>
          <a:noFill/>
          <a:ln w="15875" cap="rnd" cmpd="sng">
            <a:solidFill>
              <a:srgbClr val="FF0000"/>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4682689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42DE33C-317E-45BD-97C9-755507CA1CA8}"/>
              </a:ext>
            </a:extLst>
          </p:cNvPr>
          <p:cNvSpPr>
            <a:spLocks noGrp="1"/>
          </p:cNvSpPr>
          <p:nvPr>
            <p:ph type="title"/>
          </p:nvPr>
        </p:nvSpPr>
        <p:spPr/>
        <p:txBody>
          <a:bodyPr/>
          <a:lstStyle/>
          <a:p>
            <a:r>
              <a:rPr lang="hu-HU" dirty="0"/>
              <a:t>3R projekt</a:t>
            </a:r>
          </a:p>
        </p:txBody>
      </p:sp>
      <p:sp>
        <p:nvSpPr>
          <p:cNvPr id="3" name="Tartalom helye 2">
            <a:extLst>
              <a:ext uri="{FF2B5EF4-FFF2-40B4-BE49-F238E27FC236}">
                <a16:creationId xmlns:a16="http://schemas.microsoft.com/office/drawing/2014/main" id="{41F549FB-40CB-459B-9BCF-65E6D588C58B}"/>
              </a:ext>
            </a:extLst>
          </p:cNvPr>
          <p:cNvSpPr>
            <a:spLocks noGrp="1"/>
          </p:cNvSpPr>
          <p:nvPr>
            <p:ph idx="1"/>
          </p:nvPr>
        </p:nvSpPr>
        <p:spPr/>
        <p:txBody>
          <a:bodyPr>
            <a:normAutofit/>
          </a:bodyPr>
          <a:lstStyle/>
          <a:p>
            <a:r>
              <a:rPr lang="en-US" sz="2800" dirty="0"/>
              <a:t>RDA Toolkit </a:t>
            </a:r>
            <a:endParaRPr lang="hu-HU" sz="2800" dirty="0"/>
          </a:p>
          <a:p>
            <a:r>
              <a:rPr lang="en-US" sz="2800" dirty="0"/>
              <a:t>Restructure and </a:t>
            </a:r>
            <a:endParaRPr lang="hu-HU" sz="2800" dirty="0"/>
          </a:p>
          <a:p>
            <a:r>
              <a:rPr lang="en-US" sz="2800" dirty="0"/>
              <a:t>Redesign</a:t>
            </a:r>
            <a:endParaRPr lang="hu-HU" sz="2800" dirty="0"/>
          </a:p>
        </p:txBody>
      </p:sp>
    </p:spTree>
    <p:extLst>
      <p:ext uri="{BB962C8B-B14F-4D97-AF65-F5344CB8AC3E}">
        <p14:creationId xmlns:p14="http://schemas.microsoft.com/office/powerpoint/2010/main" val="40882166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563"/>
        <p:cNvGrpSpPr/>
        <p:nvPr/>
      </p:nvGrpSpPr>
      <p:grpSpPr>
        <a:xfrm>
          <a:off x="0" y="0"/>
          <a:ext cx="0" cy="0"/>
          <a:chOff x="0" y="0"/>
          <a:chExt cx="0" cy="0"/>
        </a:xfrm>
      </p:grpSpPr>
      <p:sp>
        <p:nvSpPr>
          <p:cNvPr id="564" name="Shape 564"/>
          <p:cNvSpPr txBox="1">
            <a:spLocks noGrp="1"/>
          </p:cNvSpPr>
          <p:nvPr>
            <p:ph type="title"/>
          </p:nvPr>
        </p:nvSpPr>
        <p:spPr>
          <a:xfrm>
            <a:off x="2592924" y="624110"/>
            <a:ext cx="8911686" cy="1280889"/>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262626"/>
              </a:buClr>
              <a:buSzPct val="25000"/>
              <a:buFont typeface="Century Gothic"/>
              <a:buNone/>
            </a:pPr>
            <a:r>
              <a:rPr lang="hu-HU" sz="3600" b="0" i="0" u="none" strike="noStrike" cap="none">
                <a:solidFill>
                  <a:srgbClr val="262626"/>
                </a:solidFill>
                <a:latin typeface="Century Gothic"/>
                <a:ea typeface="Century Gothic"/>
                <a:cs typeface="Century Gothic"/>
                <a:sym typeface="Century Gothic"/>
              </a:rPr>
              <a:t>Párhuzamos cím az RDA-ban</a:t>
            </a:r>
          </a:p>
        </p:txBody>
      </p:sp>
      <p:pic>
        <p:nvPicPr>
          <p:cNvPr id="565" name="Shape 565"/>
          <p:cNvPicPr preferRelativeResize="0">
            <a:picLocks noGrp="1"/>
          </p:cNvPicPr>
          <p:nvPr>
            <p:ph type="body" idx="1"/>
          </p:nvPr>
        </p:nvPicPr>
        <p:blipFill rotWithShape="1">
          <a:blip r:embed="rId3">
            <a:alphaModFix/>
          </a:blip>
          <a:srcRect/>
          <a:stretch/>
        </p:blipFill>
        <p:spPr>
          <a:xfrm>
            <a:off x="266700" y="2056628"/>
            <a:ext cx="11563884" cy="380329"/>
          </a:xfrm>
          <a:prstGeom prst="rect">
            <a:avLst/>
          </a:prstGeom>
          <a:noFill/>
          <a:ln>
            <a:noFill/>
          </a:ln>
        </p:spPr>
      </p:pic>
      <p:pic>
        <p:nvPicPr>
          <p:cNvPr id="566" name="Shape 566"/>
          <p:cNvPicPr preferRelativeResize="0">
            <a:picLocks noGrp="1"/>
          </p:cNvPicPr>
          <p:nvPr>
            <p:ph type="body" idx="2"/>
          </p:nvPr>
        </p:nvPicPr>
        <p:blipFill rotWithShape="1">
          <a:blip r:embed="rId4">
            <a:alphaModFix/>
          </a:blip>
          <a:srcRect/>
          <a:stretch/>
        </p:blipFill>
        <p:spPr>
          <a:xfrm>
            <a:off x="4276726" y="2776538"/>
            <a:ext cx="6990556" cy="3873860"/>
          </a:xfrm>
          <a:prstGeom prst="rect">
            <a:avLst/>
          </a:prstGeom>
          <a:noFill/>
          <a:ln>
            <a:noFill/>
          </a:ln>
        </p:spPr>
      </p:pic>
    </p:spTree>
    <p:extLst>
      <p:ext uri="{BB962C8B-B14F-4D97-AF65-F5344CB8AC3E}">
        <p14:creationId xmlns:p14="http://schemas.microsoft.com/office/powerpoint/2010/main" val="30436876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B3CAC60-B5FC-451D-A6BF-0DF93BA93AFA}"/>
              </a:ext>
            </a:extLst>
          </p:cNvPr>
          <p:cNvSpPr>
            <a:spLocks noGrp="1"/>
          </p:cNvSpPr>
          <p:nvPr>
            <p:ph type="title"/>
          </p:nvPr>
        </p:nvSpPr>
        <p:spPr/>
        <p:txBody>
          <a:bodyPr/>
          <a:lstStyle/>
          <a:p>
            <a:endParaRPr lang="hu-HU"/>
          </a:p>
        </p:txBody>
      </p:sp>
      <p:sp>
        <p:nvSpPr>
          <p:cNvPr id="4" name="Tartalom helye 3">
            <a:extLst>
              <a:ext uri="{FF2B5EF4-FFF2-40B4-BE49-F238E27FC236}">
                <a16:creationId xmlns:a16="http://schemas.microsoft.com/office/drawing/2014/main" id="{5C4BAA2B-3434-4554-A87F-EECADA594967}"/>
              </a:ext>
            </a:extLst>
          </p:cNvPr>
          <p:cNvSpPr>
            <a:spLocks noGrp="1"/>
          </p:cNvSpPr>
          <p:nvPr>
            <p:ph sz="half" idx="2"/>
          </p:nvPr>
        </p:nvSpPr>
        <p:spPr/>
        <p:txBody>
          <a:bodyPr/>
          <a:lstStyle/>
          <a:p>
            <a:endParaRPr lang="hu-HU"/>
          </a:p>
        </p:txBody>
      </p:sp>
      <p:pic>
        <p:nvPicPr>
          <p:cNvPr id="5" name="Shape 572">
            <a:extLst>
              <a:ext uri="{FF2B5EF4-FFF2-40B4-BE49-F238E27FC236}">
                <a16:creationId xmlns:a16="http://schemas.microsoft.com/office/drawing/2014/main" id="{B79078FA-000A-4711-80A8-D4FEE02A7711}"/>
              </a:ext>
            </a:extLst>
          </p:cNvPr>
          <p:cNvPicPr preferRelativeResize="0">
            <a:picLocks noGrp="1"/>
          </p:cNvPicPr>
          <p:nvPr>
            <p:ph sz="half" idx="1"/>
          </p:nvPr>
        </p:nvPicPr>
        <p:blipFill rotWithShape="1">
          <a:blip r:embed="rId2">
            <a:alphaModFix/>
          </a:blip>
          <a:srcRect/>
          <a:stretch/>
        </p:blipFill>
        <p:spPr>
          <a:xfrm>
            <a:off x="2198958" y="0"/>
            <a:ext cx="8048127" cy="8374743"/>
          </a:xfrm>
          <a:prstGeom prst="rect">
            <a:avLst/>
          </a:prstGeom>
          <a:noFill/>
          <a:ln>
            <a:noFill/>
          </a:ln>
        </p:spPr>
      </p:pic>
    </p:spTree>
    <p:extLst>
      <p:ext uri="{BB962C8B-B14F-4D97-AF65-F5344CB8AC3E}">
        <p14:creationId xmlns:p14="http://schemas.microsoft.com/office/powerpoint/2010/main" val="35748965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89E95B2-7563-4F3C-8457-FD8C79130CDC}"/>
              </a:ext>
            </a:extLst>
          </p:cNvPr>
          <p:cNvSpPr>
            <a:spLocks noGrp="1"/>
          </p:cNvSpPr>
          <p:nvPr>
            <p:ph type="title"/>
          </p:nvPr>
        </p:nvSpPr>
        <p:spPr>
          <a:xfrm>
            <a:off x="1595398" y="448620"/>
            <a:ext cx="3013547" cy="1280890"/>
          </a:xfrm>
        </p:spPr>
        <p:txBody>
          <a:bodyPr>
            <a:noAutofit/>
          </a:bodyPr>
          <a:lstStyle/>
          <a:p>
            <a:r>
              <a:rPr lang="hu-HU" sz="4000" dirty="0"/>
              <a:t>RDA </a:t>
            </a:r>
            <a:r>
              <a:rPr lang="hu-HU" sz="4000" dirty="0" err="1"/>
              <a:t>Steering</a:t>
            </a:r>
            <a:r>
              <a:rPr lang="hu-HU" sz="4000" dirty="0"/>
              <a:t> </a:t>
            </a:r>
            <a:r>
              <a:rPr lang="hu-HU" sz="4000" dirty="0" err="1"/>
              <a:t>Committee</a:t>
            </a:r>
            <a:endParaRPr lang="hu-HU" sz="4000" dirty="0"/>
          </a:p>
        </p:txBody>
      </p:sp>
      <p:pic>
        <p:nvPicPr>
          <p:cNvPr id="5" name="Tartalom helye 4" descr="A képen képernyőkép látható&#10;&#10;A leírás teljesen megbízható">
            <a:hlinkClick r:id="rId2"/>
            <a:extLst>
              <a:ext uri="{FF2B5EF4-FFF2-40B4-BE49-F238E27FC236}">
                <a16:creationId xmlns:a16="http://schemas.microsoft.com/office/drawing/2014/main" id="{320AED07-3EC6-4128-8AC9-92ECFAC2E8BF}"/>
              </a:ext>
            </a:extLst>
          </p:cNvPr>
          <p:cNvPicPr>
            <a:picLocks noGrp="1" noChangeAspect="1"/>
          </p:cNvPicPr>
          <p:nvPr>
            <p:ph idx="1"/>
          </p:nvPr>
        </p:nvPicPr>
        <p:blipFill>
          <a:blip r:embed="rId3"/>
          <a:stretch>
            <a:fillRect/>
          </a:stretch>
        </p:blipFill>
        <p:spPr>
          <a:xfrm>
            <a:off x="4461461" y="147136"/>
            <a:ext cx="7730539" cy="6505219"/>
          </a:xfrm>
        </p:spPr>
      </p:pic>
      <p:sp>
        <p:nvSpPr>
          <p:cNvPr id="6" name="Szövegdoboz 5">
            <a:extLst>
              <a:ext uri="{FF2B5EF4-FFF2-40B4-BE49-F238E27FC236}">
                <a16:creationId xmlns:a16="http://schemas.microsoft.com/office/drawing/2014/main" id="{9CE03284-414A-49DC-8084-B4064E8895CF}"/>
              </a:ext>
            </a:extLst>
          </p:cNvPr>
          <p:cNvSpPr txBox="1"/>
          <p:nvPr/>
        </p:nvSpPr>
        <p:spPr>
          <a:xfrm>
            <a:off x="1595398" y="2544619"/>
            <a:ext cx="2751513" cy="369332"/>
          </a:xfrm>
          <a:prstGeom prst="rect">
            <a:avLst/>
          </a:prstGeom>
          <a:noFill/>
        </p:spPr>
        <p:txBody>
          <a:bodyPr wrap="square" rtlCol="0">
            <a:spAutoFit/>
          </a:bodyPr>
          <a:lstStyle/>
          <a:p>
            <a:r>
              <a:rPr lang="hu-HU" dirty="0"/>
              <a:t>http://rda-rsc.org</a:t>
            </a:r>
          </a:p>
        </p:txBody>
      </p:sp>
    </p:spTree>
    <p:extLst>
      <p:ext uri="{BB962C8B-B14F-4D97-AF65-F5344CB8AC3E}">
        <p14:creationId xmlns:p14="http://schemas.microsoft.com/office/powerpoint/2010/main" val="37814035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541"/>
        <p:cNvGrpSpPr/>
        <p:nvPr/>
      </p:nvGrpSpPr>
      <p:grpSpPr>
        <a:xfrm>
          <a:off x="0" y="0"/>
          <a:ext cx="0" cy="0"/>
          <a:chOff x="0" y="0"/>
          <a:chExt cx="0" cy="0"/>
        </a:xfrm>
      </p:grpSpPr>
      <p:sp>
        <p:nvSpPr>
          <p:cNvPr id="542" name="Shape 542"/>
          <p:cNvSpPr txBox="1">
            <a:spLocks noGrp="1"/>
          </p:cNvSpPr>
          <p:nvPr>
            <p:ph type="sldNum" idx="12"/>
          </p:nvPr>
        </p:nvSpPr>
        <p:spPr>
          <a:xfrm>
            <a:off x="531812" y="787781"/>
            <a:ext cx="779766" cy="365125"/>
          </a:xfrm>
          <a:prstGeom prst="rect">
            <a:avLst/>
          </a:prstGeom>
          <a:noFill/>
          <a:ln>
            <a:noFill/>
          </a:ln>
        </p:spPr>
        <p:txBody>
          <a:bodyPr wrap="square" lIns="91425" tIns="45700" rIns="91425" bIns="45700" anchor="ctr" anchorCtr="0">
            <a:noAutofit/>
          </a:bodyPr>
          <a:lstStyle/>
          <a:p>
            <a:pPr marL="0" marR="0" lvl="0" indent="0" algn="r" rtl="0">
              <a:spcBef>
                <a:spcPts val="0"/>
              </a:spcBef>
              <a:buClr>
                <a:schemeClr val="dk1"/>
              </a:buClr>
              <a:buSzPct val="25000"/>
              <a:buFont typeface="Noto Sans Symbols"/>
              <a:buNone/>
            </a:pPr>
            <a:fld id="{00000000-1234-1234-1234-123412341234}" type="slidenum">
              <a:rPr lang="hu-HU" sz="1400">
                <a:solidFill>
                  <a:schemeClr val="dk1"/>
                </a:solidFill>
                <a:latin typeface="Calibri"/>
                <a:ea typeface="Calibri"/>
                <a:cs typeface="Calibri"/>
                <a:sym typeface="Calibri"/>
              </a:rPr>
              <a:t>59</a:t>
            </a:fld>
            <a:endParaRPr lang="hu-HU" sz="1400">
              <a:solidFill>
                <a:schemeClr val="dk1"/>
              </a:solidFill>
              <a:latin typeface="Calibri"/>
              <a:ea typeface="Calibri"/>
              <a:cs typeface="Calibri"/>
              <a:sym typeface="Calibri"/>
            </a:endParaRPr>
          </a:p>
        </p:txBody>
      </p:sp>
      <p:sp>
        <p:nvSpPr>
          <p:cNvPr id="543" name="Shape 543"/>
          <p:cNvSpPr txBox="1">
            <a:spLocks noGrp="1"/>
          </p:cNvSpPr>
          <p:nvPr>
            <p:ph type="title"/>
          </p:nvPr>
        </p:nvSpPr>
        <p:spPr>
          <a:xfrm>
            <a:off x="2895600" y="301625"/>
            <a:ext cx="7315200" cy="1143000"/>
          </a:xfrm>
          <a:prstGeom prst="rect">
            <a:avLst/>
          </a:prstGeom>
          <a:noFill/>
          <a:ln>
            <a:noFill/>
          </a:ln>
        </p:spPr>
        <p:txBody>
          <a:bodyPr wrap="square" lIns="91425" tIns="45700" rIns="91425" bIns="45700" anchor="t" anchorCtr="0">
            <a:noAutofit/>
          </a:bodyPr>
          <a:lstStyle/>
          <a:p>
            <a:pPr marL="0" marR="0" lvl="0" indent="0" algn="ctr" rtl="0">
              <a:spcBef>
                <a:spcPts val="0"/>
              </a:spcBef>
              <a:buClr>
                <a:srgbClr val="262626"/>
              </a:buClr>
              <a:buSzPct val="25000"/>
              <a:buFont typeface="Century Gothic"/>
              <a:buNone/>
            </a:pPr>
            <a:r>
              <a:rPr lang="hu-HU" sz="3600" b="0" i="0" u="none" strike="noStrike" cap="none">
                <a:solidFill>
                  <a:srgbClr val="262626"/>
                </a:solidFill>
                <a:latin typeface="Century Gothic"/>
                <a:ea typeface="Century Gothic"/>
                <a:cs typeface="Century Gothic"/>
                <a:sym typeface="Century Gothic"/>
              </a:rPr>
              <a:t>FRBR, RDA és MARC</a:t>
            </a:r>
          </a:p>
        </p:txBody>
      </p:sp>
      <p:sp>
        <p:nvSpPr>
          <p:cNvPr id="544" name="Shape 544"/>
          <p:cNvSpPr txBox="1">
            <a:spLocks noGrp="1"/>
          </p:cNvSpPr>
          <p:nvPr>
            <p:ph type="body" idx="1"/>
          </p:nvPr>
        </p:nvSpPr>
        <p:spPr>
          <a:xfrm>
            <a:off x="2743200" y="1828800"/>
            <a:ext cx="7464425" cy="45720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accent1"/>
              </a:buClr>
              <a:buSzPct val="100000"/>
              <a:buFont typeface="Noto Sans Symbols"/>
              <a:buChar char="•"/>
            </a:pPr>
            <a:r>
              <a:rPr lang="hu-HU" sz="2800" b="0" i="0" u="none" strike="noStrike" cap="none" dirty="0">
                <a:solidFill>
                  <a:schemeClr val="dk1"/>
                </a:solidFill>
                <a:latin typeface="Century Gothic"/>
                <a:ea typeface="Century Gothic"/>
                <a:cs typeface="Century Gothic"/>
                <a:sym typeface="Century Gothic"/>
              </a:rPr>
              <a:t>FRBR egy fogalmi modell</a:t>
            </a:r>
          </a:p>
          <a:p>
            <a:pPr marL="342900" marR="0" lvl="0" indent="-342900" algn="l" rtl="0">
              <a:spcBef>
                <a:spcPts val="600"/>
              </a:spcBef>
              <a:spcAft>
                <a:spcPts val="0"/>
              </a:spcAft>
              <a:buClr>
                <a:schemeClr val="accent1"/>
              </a:buClr>
              <a:buSzPct val="100000"/>
              <a:buFont typeface="Noto Sans Symbols"/>
              <a:buChar char="•"/>
            </a:pPr>
            <a:r>
              <a:rPr lang="hu-HU" sz="2800" b="0" i="0" u="none" strike="noStrike" cap="none" dirty="0">
                <a:solidFill>
                  <a:schemeClr val="dk1"/>
                </a:solidFill>
                <a:latin typeface="Century Gothic"/>
                <a:ea typeface="Century Gothic"/>
                <a:cs typeface="Century Gothic"/>
                <a:sym typeface="Century Gothic"/>
              </a:rPr>
              <a:t>RDA az FRBR-re alapozott katalogizálási szabvány</a:t>
            </a:r>
          </a:p>
          <a:p>
            <a:pPr marL="342900" marR="0" lvl="0" indent="-342900" algn="l" rtl="0">
              <a:spcBef>
                <a:spcPts val="600"/>
              </a:spcBef>
              <a:spcAft>
                <a:spcPts val="0"/>
              </a:spcAft>
              <a:buClr>
                <a:schemeClr val="accent1"/>
              </a:buClr>
              <a:buSzPct val="100000"/>
              <a:buFont typeface="Noto Sans Symbols"/>
              <a:buChar char="•"/>
            </a:pPr>
            <a:r>
              <a:rPr lang="hu-HU" sz="2800" b="0" i="0" u="none" strike="noStrike" cap="none" dirty="0">
                <a:solidFill>
                  <a:schemeClr val="dk1"/>
                </a:solidFill>
                <a:latin typeface="Century Gothic"/>
                <a:ea typeface="Century Gothic"/>
                <a:cs typeface="Century Gothic"/>
                <a:sym typeface="Century Gothic"/>
              </a:rPr>
              <a:t>MARC egy kódolási séma, aminek keretében a gép bibliográfiai információkat értelmez</a:t>
            </a:r>
          </a:p>
          <a:p>
            <a:pPr marL="342900" marR="0" lvl="0" indent="-342900" algn="l" rtl="0">
              <a:spcBef>
                <a:spcPts val="1000"/>
              </a:spcBef>
              <a:spcAft>
                <a:spcPts val="0"/>
              </a:spcAft>
              <a:buClr>
                <a:schemeClr val="accent1"/>
              </a:buClr>
              <a:buSzPct val="100000"/>
              <a:buFont typeface="Noto Sans Symbols"/>
              <a:buNone/>
            </a:pPr>
            <a:endParaRPr sz="1800" b="0" i="0" u="none" strike="noStrike" cap="none" dirty="0">
              <a:solidFill>
                <a:srgbClr val="3F3F3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42094238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5B695A5-6CF9-414A-BE49-851FC77ECE3B}"/>
              </a:ext>
            </a:extLst>
          </p:cNvPr>
          <p:cNvSpPr>
            <a:spLocks noGrp="1"/>
          </p:cNvSpPr>
          <p:nvPr>
            <p:ph type="title"/>
          </p:nvPr>
        </p:nvSpPr>
        <p:spPr>
          <a:xfrm>
            <a:off x="1504108" y="131779"/>
            <a:ext cx="10429461" cy="1280890"/>
          </a:xfrm>
        </p:spPr>
        <p:txBody>
          <a:bodyPr/>
          <a:lstStyle/>
          <a:p>
            <a:r>
              <a:rPr lang="hu-HU" dirty="0"/>
              <a:t>Párizsi Alapelvek 2016/2017-es felülvizsgálata</a:t>
            </a:r>
          </a:p>
        </p:txBody>
      </p:sp>
      <p:sp>
        <p:nvSpPr>
          <p:cNvPr id="3" name="Tartalom helye 2">
            <a:extLst>
              <a:ext uri="{FF2B5EF4-FFF2-40B4-BE49-F238E27FC236}">
                <a16:creationId xmlns:a16="http://schemas.microsoft.com/office/drawing/2014/main" id="{F2852D43-31C0-4EB3-BEE9-33B03E40AAF2}"/>
              </a:ext>
            </a:extLst>
          </p:cNvPr>
          <p:cNvSpPr>
            <a:spLocks noGrp="1"/>
          </p:cNvSpPr>
          <p:nvPr>
            <p:ph idx="1"/>
          </p:nvPr>
        </p:nvSpPr>
        <p:spPr>
          <a:xfrm>
            <a:off x="190005" y="1073324"/>
            <a:ext cx="12001995" cy="5784676"/>
          </a:xfrm>
          <a:solidFill>
            <a:srgbClr val="F1F5E5"/>
          </a:solidFill>
        </p:spPr>
        <p:txBody>
          <a:bodyPr>
            <a:noAutofit/>
          </a:bodyPr>
          <a:lstStyle/>
          <a:p>
            <a:r>
              <a:rPr lang="hu-HU" sz="2200" dirty="0"/>
              <a:t>Központi gondolat: a s</a:t>
            </a:r>
            <a:r>
              <a:rPr lang="hu-HU" sz="2200" dirty="0">
                <a:solidFill>
                  <a:srgbClr val="3F3F3F"/>
                </a:solidFill>
                <a:ea typeface="Century Gothic"/>
                <a:cs typeface="Century Gothic"/>
                <a:sym typeface="Century Gothic"/>
              </a:rPr>
              <a:t>zemantikus web igényei, ehhez új keretrendszerek</a:t>
            </a:r>
          </a:p>
          <a:p>
            <a:pPr marL="0" indent="0" algn="ctr">
              <a:buNone/>
            </a:pPr>
            <a:r>
              <a:rPr lang="hu-HU" sz="2200" b="1" dirty="0">
                <a:solidFill>
                  <a:srgbClr val="3F3F3F"/>
                </a:solidFill>
                <a:ea typeface="Century Gothic"/>
                <a:cs typeface="Century Gothic"/>
                <a:sym typeface="Century Gothic"/>
              </a:rPr>
              <a:t>Miért?</a:t>
            </a:r>
          </a:p>
          <a:p>
            <a:r>
              <a:rPr lang="hu-HU" sz="2200" dirty="0"/>
              <a:t>A használók új kategóriái</a:t>
            </a:r>
          </a:p>
          <a:p>
            <a:r>
              <a:rPr lang="hu-HU" sz="2200" dirty="0"/>
              <a:t>Open </a:t>
            </a:r>
            <a:r>
              <a:rPr lang="hu-HU" sz="2200" dirty="0" err="1"/>
              <a:t>access</a:t>
            </a:r>
            <a:r>
              <a:rPr lang="hu-HU" sz="2200" dirty="0"/>
              <a:t> alapelvek, az adatok hozzáférhetősége</a:t>
            </a:r>
          </a:p>
          <a:p>
            <a:r>
              <a:rPr lang="hu-HU" sz="2200" dirty="0"/>
              <a:t>Adatok nemzetközi megoszthatósága, </a:t>
            </a:r>
            <a:r>
              <a:rPr lang="hu-HU" sz="2200" dirty="0" err="1"/>
              <a:t>újrahasznosítása</a:t>
            </a:r>
            <a:r>
              <a:rPr lang="hu-HU" sz="2200" dirty="0"/>
              <a:t> könyvtáron kívül</a:t>
            </a:r>
          </a:p>
          <a:p>
            <a:r>
              <a:rPr lang="hu-HU" sz="2200" dirty="0" err="1"/>
              <a:t>Interoperabilitás</a:t>
            </a:r>
            <a:endParaRPr lang="hu-HU" sz="2200" dirty="0"/>
          </a:p>
          <a:p>
            <a:r>
              <a:rPr lang="hu-HU" sz="2200" dirty="0"/>
              <a:t>Keresőeszközök</a:t>
            </a:r>
          </a:p>
          <a:p>
            <a:r>
              <a:rPr lang="hu-HU" sz="2200" dirty="0"/>
              <a:t>Szótárak, névterek automatikus fordításának szorgalmazás</a:t>
            </a:r>
          </a:p>
          <a:p>
            <a:r>
              <a:rPr lang="hu-HU" sz="2200" dirty="0"/>
              <a:t>A leíró adatok nemzetközi megegyezésen alapuljanak, ennek alapja továbbra is az ISBD, amit 2011-ben FRBR-</a:t>
            </a:r>
            <a:r>
              <a:rPr lang="hu-HU" sz="2200" dirty="0" err="1"/>
              <a:t>esítenek</a:t>
            </a:r>
            <a:endParaRPr lang="hu-HU" sz="2200" dirty="0"/>
          </a:p>
          <a:p>
            <a:r>
              <a:rPr lang="hu-HU" sz="2200" dirty="0"/>
              <a:t>Más szabványok alkalmazásakor ISBD-megfeleltetés</a:t>
            </a:r>
          </a:p>
          <a:p>
            <a:r>
              <a:rPr lang="hu-HU" altLang="hu-HU" sz="2200" dirty="0"/>
              <a:t>2016 május: FR egyesített modellek új neve: IFLA </a:t>
            </a:r>
            <a:r>
              <a:rPr lang="hu-HU" altLang="hu-HU" sz="2200" dirty="0" err="1"/>
              <a:t>Library</a:t>
            </a:r>
            <a:r>
              <a:rPr lang="hu-HU" altLang="hu-HU" sz="2200" dirty="0"/>
              <a:t> </a:t>
            </a:r>
            <a:r>
              <a:rPr lang="hu-HU" altLang="hu-HU" sz="2200" dirty="0" err="1"/>
              <a:t>Reference</a:t>
            </a:r>
            <a:r>
              <a:rPr lang="hu-HU" altLang="hu-HU" sz="2200" dirty="0"/>
              <a:t> </a:t>
            </a:r>
            <a:r>
              <a:rPr lang="hu-HU" altLang="hu-HU" sz="2200" dirty="0" err="1"/>
              <a:t>Model</a:t>
            </a:r>
            <a:r>
              <a:rPr lang="hu-HU" altLang="hu-HU" sz="2200" dirty="0"/>
              <a:t> (LRM) </a:t>
            </a:r>
            <a:endParaRPr lang="hu-HU" sz="2200" dirty="0">
              <a:solidFill>
                <a:srgbClr val="3F3F3F"/>
              </a:solidFill>
              <a:ea typeface="Century Gothic"/>
              <a:cs typeface="Century Gothic"/>
              <a:sym typeface="Century Gothic"/>
            </a:endParaRPr>
          </a:p>
          <a:p>
            <a:r>
              <a:rPr lang="hu-HU" altLang="hu-HU" sz="2200" dirty="0"/>
              <a:t>Az RDA elméleti kerete az LRM (FRBR, FRAD, FRSAD)</a:t>
            </a:r>
            <a:endParaRPr lang="hu-HU" sz="2200" dirty="0"/>
          </a:p>
          <a:p>
            <a:endParaRPr lang="hu-HU" sz="2200" dirty="0"/>
          </a:p>
        </p:txBody>
      </p:sp>
    </p:spTree>
    <p:extLst>
      <p:ext uri="{BB962C8B-B14F-4D97-AF65-F5344CB8AC3E}">
        <p14:creationId xmlns:p14="http://schemas.microsoft.com/office/powerpoint/2010/main" val="12269297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60FE1AD-3075-4E72-B14D-CFF3BD038764}"/>
              </a:ext>
            </a:extLst>
          </p:cNvPr>
          <p:cNvSpPr>
            <a:spLocks noGrp="1"/>
          </p:cNvSpPr>
          <p:nvPr>
            <p:ph type="title"/>
          </p:nvPr>
        </p:nvSpPr>
        <p:spPr/>
        <p:txBody>
          <a:bodyPr/>
          <a:lstStyle/>
          <a:p>
            <a:r>
              <a:rPr lang="hu-HU" dirty="0"/>
              <a:t>RIMMF3 </a:t>
            </a:r>
            <a:r>
              <a:rPr lang="hu-HU" dirty="0" err="1"/>
              <a:t>data</a:t>
            </a:r>
            <a:r>
              <a:rPr lang="hu-HU" dirty="0"/>
              <a:t> editor</a:t>
            </a:r>
          </a:p>
        </p:txBody>
      </p:sp>
      <p:sp>
        <p:nvSpPr>
          <p:cNvPr id="3" name="Tartalom helye 2">
            <a:extLst>
              <a:ext uri="{FF2B5EF4-FFF2-40B4-BE49-F238E27FC236}">
                <a16:creationId xmlns:a16="http://schemas.microsoft.com/office/drawing/2014/main" id="{BA85C2DF-5F2B-4AE8-B09C-F90D1AA77E13}"/>
              </a:ext>
            </a:extLst>
          </p:cNvPr>
          <p:cNvSpPr>
            <a:spLocks noGrp="1"/>
          </p:cNvSpPr>
          <p:nvPr>
            <p:ph idx="1"/>
          </p:nvPr>
        </p:nvSpPr>
        <p:spPr/>
        <p:txBody>
          <a:bodyPr/>
          <a:lstStyle/>
          <a:p>
            <a:r>
              <a:rPr lang="hu-HU" sz="2800" dirty="0"/>
              <a:t>Letölthető:</a:t>
            </a:r>
            <a:endParaRPr lang="hu-HU" sz="2800" dirty="0">
              <a:hlinkClick r:id="rId3"/>
            </a:endParaRPr>
          </a:p>
          <a:p>
            <a:r>
              <a:rPr lang="hu-HU" sz="2800" dirty="0">
                <a:solidFill>
                  <a:srgbClr val="FF0000"/>
                </a:solidFill>
                <a:hlinkClick r:id="rId3"/>
              </a:rPr>
              <a:t>http://www.marcofquality.com/wiki/rimmf3/doku.php?id=rimmf</a:t>
            </a:r>
            <a:endParaRPr lang="hu-HU" sz="2800" dirty="0">
              <a:solidFill>
                <a:srgbClr val="FF0000"/>
              </a:solidFill>
            </a:endParaRPr>
          </a:p>
        </p:txBody>
      </p:sp>
    </p:spTree>
    <p:extLst>
      <p:ext uri="{BB962C8B-B14F-4D97-AF65-F5344CB8AC3E}">
        <p14:creationId xmlns:p14="http://schemas.microsoft.com/office/powerpoint/2010/main" val="42911436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9D00D7E-B72A-4759-831C-707C5968A7CD}"/>
              </a:ext>
            </a:extLst>
          </p:cNvPr>
          <p:cNvSpPr>
            <a:spLocks noGrp="1"/>
          </p:cNvSpPr>
          <p:nvPr>
            <p:ph type="title"/>
          </p:nvPr>
        </p:nvSpPr>
        <p:spPr/>
        <p:txBody>
          <a:bodyPr/>
          <a:lstStyle/>
          <a:p>
            <a:r>
              <a:rPr lang="hu-HU" dirty="0"/>
              <a:t>RIMMF </a:t>
            </a:r>
            <a:r>
              <a:rPr lang="hu-HU" dirty="0" err="1"/>
              <a:t>demo</a:t>
            </a:r>
            <a:endParaRPr lang="hu-HU" dirty="0"/>
          </a:p>
        </p:txBody>
      </p:sp>
      <p:pic>
        <p:nvPicPr>
          <p:cNvPr id="5" name="Tartalom helye 4" descr="Képernyőrész kivágása">
            <a:extLst>
              <a:ext uri="{FF2B5EF4-FFF2-40B4-BE49-F238E27FC236}">
                <a16:creationId xmlns:a16="http://schemas.microsoft.com/office/drawing/2014/main" id="{77B3E4C4-E7F0-4A93-9D89-338FD9A86784}"/>
              </a:ext>
            </a:extLst>
          </p:cNvPr>
          <p:cNvPicPr>
            <a:picLocks noGrp="1" noChangeAspect="1"/>
          </p:cNvPicPr>
          <p:nvPr>
            <p:ph idx="1"/>
          </p:nvPr>
        </p:nvPicPr>
        <p:blipFill>
          <a:blip r:embed="rId2"/>
          <a:stretch>
            <a:fillRect/>
          </a:stretch>
        </p:blipFill>
        <p:spPr>
          <a:xfrm>
            <a:off x="0" y="0"/>
            <a:ext cx="10883900" cy="6858000"/>
          </a:xfrm>
        </p:spPr>
      </p:pic>
    </p:spTree>
    <p:extLst>
      <p:ext uri="{BB962C8B-B14F-4D97-AF65-F5344CB8AC3E}">
        <p14:creationId xmlns:p14="http://schemas.microsoft.com/office/powerpoint/2010/main" val="2878614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B01AD2D-C900-4399-8B02-9BF2F8C20B19}"/>
              </a:ext>
            </a:extLst>
          </p:cNvPr>
          <p:cNvSpPr>
            <a:spLocks noGrp="1"/>
          </p:cNvSpPr>
          <p:nvPr>
            <p:ph type="title"/>
          </p:nvPr>
        </p:nvSpPr>
        <p:spPr>
          <a:xfrm>
            <a:off x="8599114" y="186897"/>
            <a:ext cx="3592886" cy="1280890"/>
          </a:xfrm>
        </p:spPr>
        <p:txBody>
          <a:bodyPr/>
          <a:lstStyle/>
          <a:p>
            <a:r>
              <a:rPr lang="hu-HU" dirty="0"/>
              <a:t>Megjelenítések</a:t>
            </a:r>
          </a:p>
        </p:txBody>
      </p:sp>
      <p:pic>
        <p:nvPicPr>
          <p:cNvPr id="5" name="Tartalom helye 4">
            <a:extLst>
              <a:ext uri="{FF2B5EF4-FFF2-40B4-BE49-F238E27FC236}">
                <a16:creationId xmlns:a16="http://schemas.microsoft.com/office/drawing/2014/main" id="{06A48777-4DB1-4460-A002-B90DC355F871}"/>
              </a:ext>
            </a:extLst>
          </p:cNvPr>
          <p:cNvPicPr>
            <a:picLocks noGrp="1" noChangeAspect="1"/>
          </p:cNvPicPr>
          <p:nvPr>
            <p:ph idx="1"/>
          </p:nvPr>
        </p:nvPicPr>
        <p:blipFill>
          <a:blip r:embed="rId2"/>
          <a:stretch>
            <a:fillRect/>
          </a:stretch>
        </p:blipFill>
        <p:spPr>
          <a:xfrm>
            <a:off x="101599" y="114934"/>
            <a:ext cx="8428831" cy="6743066"/>
          </a:xfrm>
          <a:prstGeom prst="rect">
            <a:avLst/>
          </a:prstGeom>
          <a:ln>
            <a:noFill/>
          </a:ln>
          <a:effectLst>
            <a:outerShdw blurRad="292100" dist="139700" dir="2700000" algn="tl" rotWithShape="0">
              <a:srgbClr val="333333">
                <a:alpha val="65000"/>
              </a:srgbClr>
            </a:outerShdw>
          </a:effectLst>
        </p:spPr>
      </p:pic>
      <p:pic>
        <p:nvPicPr>
          <p:cNvPr id="6" name="Tartalom helye 4" descr="Képernyőrész kivágása">
            <a:extLst>
              <a:ext uri="{FF2B5EF4-FFF2-40B4-BE49-F238E27FC236}">
                <a16:creationId xmlns:a16="http://schemas.microsoft.com/office/drawing/2014/main" id="{149F5A27-3CAE-400C-B291-59F5CCA8B44C}"/>
              </a:ext>
            </a:extLst>
          </p:cNvPr>
          <p:cNvPicPr>
            <a:picLocks noChangeAspect="1"/>
          </p:cNvPicPr>
          <p:nvPr/>
        </p:nvPicPr>
        <p:blipFill>
          <a:blip r:embed="rId3"/>
          <a:stretch>
            <a:fillRect/>
          </a:stretch>
        </p:blipFill>
        <p:spPr>
          <a:xfrm>
            <a:off x="3124200" y="1539750"/>
            <a:ext cx="6123402" cy="5196500"/>
          </a:xfrm>
          <a:prstGeom prst="rect">
            <a:avLst/>
          </a:prstGeom>
          <a:ln>
            <a:noFill/>
          </a:ln>
          <a:effectLst>
            <a:outerShdw blurRad="292100" dist="139700" dir="2700000" algn="tl" rotWithShape="0">
              <a:srgbClr val="333333">
                <a:alpha val="65000"/>
              </a:srgbClr>
            </a:outerShdw>
          </a:effectLst>
        </p:spPr>
      </p:pic>
      <p:cxnSp>
        <p:nvCxnSpPr>
          <p:cNvPr id="8" name="Egyenes összekötő nyíllal 7">
            <a:extLst>
              <a:ext uri="{FF2B5EF4-FFF2-40B4-BE49-F238E27FC236}">
                <a16:creationId xmlns:a16="http://schemas.microsoft.com/office/drawing/2014/main" id="{7BE00629-529D-4EBD-A4F0-BF36DD015E20}"/>
              </a:ext>
            </a:extLst>
          </p:cNvPr>
          <p:cNvCxnSpPr/>
          <p:nvPr/>
        </p:nvCxnSpPr>
        <p:spPr>
          <a:xfrm>
            <a:off x="1701800" y="1689100"/>
            <a:ext cx="1600200" cy="444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Kép 9">
            <a:extLst>
              <a:ext uri="{FF2B5EF4-FFF2-40B4-BE49-F238E27FC236}">
                <a16:creationId xmlns:a16="http://schemas.microsoft.com/office/drawing/2014/main" id="{16B81E3F-BD03-4A7E-A695-5D38131C5E8B}"/>
              </a:ext>
            </a:extLst>
          </p:cNvPr>
          <p:cNvPicPr>
            <a:picLocks noChangeAspect="1"/>
          </p:cNvPicPr>
          <p:nvPr/>
        </p:nvPicPr>
        <p:blipFill>
          <a:blip r:embed="rId4"/>
          <a:stretch>
            <a:fillRect/>
          </a:stretch>
        </p:blipFill>
        <p:spPr>
          <a:xfrm>
            <a:off x="6761418" y="2704164"/>
            <a:ext cx="5399087" cy="4092961"/>
          </a:xfrm>
          <a:prstGeom prst="rect">
            <a:avLst/>
          </a:prstGeom>
          <a:ln>
            <a:noFill/>
          </a:ln>
          <a:effectLst>
            <a:outerShdw blurRad="292100" dist="139700" dir="2700000" algn="tl" rotWithShape="0">
              <a:srgbClr val="333333">
                <a:alpha val="65000"/>
              </a:srgbClr>
            </a:outerShdw>
          </a:effectLst>
        </p:spPr>
      </p:pic>
      <p:cxnSp>
        <p:nvCxnSpPr>
          <p:cNvPr id="12" name="Egyenes összekötő nyíllal 11">
            <a:extLst>
              <a:ext uri="{FF2B5EF4-FFF2-40B4-BE49-F238E27FC236}">
                <a16:creationId xmlns:a16="http://schemas.microsoft.com/office/drawing/2014/main" id="{650352B8-659A-468E-9306-6547D360EF56}"/>
              </a:ext>
            </a:extLst>
          </p:cNvPr>
          <p:cNvCxnSpPr/>
          <p:nvPr/>
        </p:nvCxnSpPr>
        <p:spPr>
          <a:xfrm>
            <a:off x="1701800" y="1418000"/>
            <a:ext cx="5257592" cy="15157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0384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6FB2E57-0A04-4D3F-9FBA-16093EBEF7AC}"/>
              </a:ext>
            </a:extLst>
          </p:cNvPr>
          <p:cNvSpPr>
            <a:spLocks noGrp="1"/>
          </p:cNvSpPr>
          <p:nvPr>
            <p:ph type="title"/>
          </p:nvPr>
        </p:nvSpPr>
        <p:spPr>
          <a:xfrm>
            <a:off x="2402425" y="1970310"/>
            <a:ext cx="8911687" cy="1280890"/>
          </a:xfrm>
        </p:spPr>
        <p:txBody>
          <a:bodyPr/>
          <a:lstStyle/>
          <a:p>
            <a:r>
              <a:rPr lang="hu-HU" dirty="0"/>
              <a:t>Példa alkalmazásra az Osztrák Nemzeti Könyvtárból</a:t>
            </a:r>
          </a:p>
        </p:txBody>
      </p:sp>
    </p:spTree>
    <p:extLst>
      <p:ext uri="{BB962C8B-B14F-4D97-AF65-F5344CB8AC3E}">
        <p14:creationId xmlns:p14="http://schemas.microsoft.com/office/powerpoint/2010/main" val="26643199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rtalom helye 4">
            <a:hlinkClick r:id="rId3"/>
            <a:extLst>
              <a:ext uri="{FF2B5EF4-FFF2-40B4-BE49-F238E27FC236}">
                <a16:creationId xmlns:a16="http://schemas.microsoft.com/office/drawing/2014/main" id="{BF59A81C-A875-4F48-82EA-4B2112284B0B}"/>
              </a:ext>
            </a:extLst>
          </p:cNvPr>
          <p:cNvPicPr>
            <a:picLocks noGrp="1" noChangeAspect="1"/>
          </p:cNvPicPr>
          <p:nvPr>
            <p:ph idx="1"/>
          </p:nvPr>
        </p:nvPicPr>
        <p:blipFill>
          <a:blip r:embed="rId4"/>
          <a:stretch>
            <a:fillRect/>
          </a:stretch>
        </p:blipFill>
        <p:spPr>
          <a:xfrm>
            <a:off x="2819400" y="66674"/>
            <a:ext cx="8685212" cy="6948170"/>
          </a:xfrm>
        </p:spPr>
      </p:pic>
      <p:pic>
        <p:nvPicPr>
          <p:cNvPr id="9" name="Kép 8" descr="Képernyőrész kivágása">
            <a:hlinkClick r:id="rId5"/>
            <a:extLst>
              <a:ext uri="{FF2B5EF4-FFF2-40B4-BE49-F238E27FC236}">
                <a16:creationId xmlns:a16="http://schemas.microsoft.com/office/drawing/2014/main" id="{9FD9C0E5-A6DF-495F-A44F-656011802A6E}"/>
              </a:ext>
            </a:extLst>
          </p:cNvPr>
          <p:cNvPicPr>
            <a:picLocks noChangeAspect="1"/>
          </p:cNvPicPr>
          <p:nvPr/>
        </p:nvPicPr>
        <p:blipFill>
          <a:blip r:embed="rId6"/>
          <a:stretch>
            <a:fillRect/>
          </a:stretch>
        </p:blipFill>
        <p:spPr>
          <a:xfrm>
            <a:off x="1149142" y="7014844"/>
            <a:ext cx="9599075" cy="4563112"/>
          </a:xfrm>
          <a:prstGeom prst="rect">
            <a:avLst/>
          </a:prstGeom>
        </p:spPr>
      </p:pic>
      <p:sp>
        <p:nvSpPr>
          <p:cNvPr id="2" name="Cím 1">
            <a:extLst>
              <a:ext uri="{FF2B5EF4-FFF2-40B4-BE49-F238E27FC236}">
                <a16:creationId xmlns:a16="http://schemas.microsoft.com/office/drawing/2014/main" id="{67AD223F-B204-4874-97AC-F6B585866C7C}"/>
              </a:ext>
            </a:extLst>
          </p:cNvPr>
          <p:cNvSpPr>
            <a:spLocks noGrp="1"/>
          </p:cNvSpPr>
          <p:nvPr>
            <p:ph type="title"/>
          </p:nvPr>
        </p:nvSpPr>
        <p:spPr>
          <a:xfrm>
            <a:off x="3280313" y="357096"/>
            <a:ext cx="8911687" cy="1280890"/>
          </a:xfrm>
        </p:spPr>
        <p:txBody>
          <a:bodyPr/>
          <a:lstStyle/>
          <a:p>
            <a:r>
              <a:rPr lang="hu-HU" dirty="0"/>
              <a:t>Műveket összegyűjtő oldal</a:t>
            </a:r>
          </a:p>
        </p:txBody>
      </p:sp>
    </p:spTree>
    <p:extLst>
      <p:ext uri="{BB962C8B-B14F-4D97-AF65-F5344CB8AC3E}">
        <p14:creationId xmlns:p14="http://schemas.microsoft.com/office/powerpoint/2010/main" val="13778423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0A8ED0A-69FE-4A3D-93B2-592A6E1C62FB}"/>
              </a:ext>
            </a:extLst>
          </p:cNvPr>
          <p:cNvSpPr>
            <a:spLocks noGrp="1"/>
          </p:cNvSpPr>
          <p:nvPr>
            <p:ph type="title"/>
          </p:nvPr>
        </p:nvSpPr>
        <p:spPr>
          <a:xfrm>
            <a:off x="2580225" y="344710"/>
            <a:ext cx="8911687" cy="1280890"/>
          </a:xfrm>
        </p:spPr>
        <p:txBody>
          <a:bodyPr/>
          <a:lstStyle/>
          <a:p>
            <a:r>
              <a:rPr lang="hu-HU" dirty="0"/>
              <a:t>Titel </a:t>
            </a:r>
            <a:r>
              <a:rPr lang="hu-HU" dirty="0" err="1"/>
              <a:t>im</a:t>
            </a:r>
            <a:r>
              <a:rPr lang="hu-HU" dirty="0"/>
              <a:t> Online </a:t>
            </a:r>
            <a:r>
              <a:rPr lang="hu-HU" dirty="0" err="1"/>
              <a:t>Catalog</a:t>
            </a:r>
            <a:r>
              <a:rPr lang="hu-HU" dirty="0"/>
              <a:t> </a:t>
            </a:r>
            <a:r>
              <a:rPr lang="hu-HU" dirty="0" err="1"/>
              <a:t>des</a:t>
            </a:r>
            <a:r>
              <a:rPr lang="hu-HU" dirty="0"/>
              <a:t> OBV</a:t>
            </a:r>
          </a:p>
        </p:txBody>
      </p:sp>
      <p:pic>
        <p:nvPicPr>
          <p:cNvPr id="5" name="Tartalom helye 4" descr="Képernyőrész kivágása">
            <a:extLst>
              <a:ext uri="{FF2B5EF4-FFF2-40B4-BE49-F238E27FC236}">
                <a16:creationId xmlns:a16="http://schemas.microsoft.com/office/drawing/2014/main" id="{79D766D8-8385-40B3-B2C7-C3C516EC4BE2}"/>
              </a:ext>
            </a:extLst>
          </p:cNvPr>
          <p:cNvPicPr>
            <a:picLocks noGrp="1" noChangeAspect="1"/>
          </p:cNvPicPr>
          <p:nvPr>
            <p:ph idx="1"/>
          </p:nvPr>
        </p:nvPicPr>
        <p:blipFill>
          <a:blip r:embed="rId2"/>
          <a:stretch>
            <a:fillRect/>
          </a:stretch>
        </p:blipFill>
        <p:spPr>
          <a:xfrm>
            <a:off x="2057400" y="1117600"/>
            <a:ext cx="8234485" cy="5631382"/>
          </a:xfrm>
        </p:spPr>
      </p:pic>
    </p:spTree>
    <p:extLst>
      <p:ext uri="{BB962C8B-B14F-4D97-AF65-F5344CB8AC3E}">
        <p14:creationId xmlns:p14="http://schemas.microsoft.com/office/powerpoint/2010/main" val="28759802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882A9F7-6B81-482D-99E5-13044B62B73D}"/>
              </a:ext>
            </a:extLst>
          </p:cNvPr>
          <p:cNvSpPr>
            <a:spLocks noGrp="1"/>
          </p:cNvSpPr>
          <p:nvPr>
            <p:ph type="title"/>
          </p:nvPr>
        </p:nvSpPr>
        <p:spPr>
          <a:xfrm>
            <a:off x="2032001" y="0"/>
            <a:ext cx="8911687" cy="1280890"/>
          </a:xfrm>
        </p:spPr>
        <p:txBody>
          <a:bodyPr/>
          <a:lstStyle/>
          <a:p>
            <a:r>
              <a:rPr lang="hu-HU" dirty="0"/>
              <a:t>Kafka-kötet analitika</a:t>
            </a:r>
          </a:p>
        </p:txBody>
      </p:sp>
      <p:pic>
        <p:nvPicPr>
          <p:cNvPr id="5" name="Tartalom helye 4" descr="Képernyőrész kivágása">
            <a:extLst>
              <a:ext uri="{FF2B5EF4-FFF2-40B4-BE49-F238E27FC236}">
                <a16:creationId xmlns:a16="http://schemas.microsoft.com/office/drawing/2014/main" id="{E7B5D26C-7411-4019-A268-90C128757A4D}"/>
              </a:ext>
            </a:extLst>
          </p:cNvPr>
          <p:cNvPicPr>
            <a:picLocks noGrp="1" noChangeAspect="1"/>
          </p:cNvPicPr>
          <p:nvPr>
            <p:ph idx="1"/>
          </p:nvPr>
        </p:nvPicPr>
        <p:blipFill>
          <a:blip r:embed="rId2"/>
          <a:stretch>
            <a:fillRect/>
          </a:stretch>
        </p:blipFill>
        <p:spPr>
          <a:xfrm>
            <a:off x="1835413" y="876300"/>
            <a:ext cx="8417654" cy="5981700"/>
          </a:xfrm>
        </p:spPr>
      </p:pic>
    </p:spTree>
    <p:extLst>
      <p:ext uri="{BB962C8B-B14F-4D97-AF65-F5344CB8AC3E}">
        <p14:creationId xmlns:p14="http://schemas.microsoft.com/office/powerpoint/2010/main" val="30985386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074060F-B4B1-4303-9FB1-06936EC81472}"/>
              </a:ext>
            </a:extLst>
          </p:cNvPr>
          <p:cNvSpPr>
            <a:spLocks noGrp="1"/>
          </p:cNvSpPr>
          <p:nvPr>
            <p:ph type="title"/>
          </p:nvPr>
        </p:nvSpPr>
        <p:spPr>
          <a:xfrm>
            <a:off x="2300825" y="163869"/>
            <a:ext cx="8911687" cy="1280890"/>
          </a:xfrm>
        </p:spPr>
        <p:txBody>
          <a:bodyPr/>
          <a:lstStyle/>
          <a:p>
            <a:r>
              <a:rPr lang="hu-HU" dirty="0"/>
              <a:t>Analitika és </a:t>
            </a:r>
            <a:r>
              <a:rPr lang="hu-HU" dirty="0" err="1"/>
              <a:t>főlap</a:t>
            </a:r>
            <a:r>
              <a:rPr lang="hu-HU" dirty="0"/>
              <a:t> összekapcsolása</a:t>
            </a:r>
          </a:p>
        </p:txBody>
      </p:sp>
      <p:pic>
        <p:nvPicPr>
          <p:cNvPr id="5" name="Tartalom helye 4" descr="Képernyőrész kivágása">
            <a:extLst>
              <a:ext uri="{FF2B5EF4-FFF2-40B4-BE49-F238E27FC236}">
                <a16:creationId xmlns:a16="http://schemas.microsoft.com/office/drawing/2014/main" id="{05576F83-166B-4E14-9ACB-1F1C11E5E778}"/>
              </a:ext>
            </a:extLst>
          </p:cNvPr>
          <p:cNvPicPr>
            <a:picLocks noGrp="1" noChangeAspect="1"/>
          </p:cNvPicPr>
          <p:nvPr>
            <p:ph idx="1"/>
          </p:nvPr>
        </p:nvPicPr>
        <p:blipFill>
          <a:blip r:embed="rId2"/>
          <a:stretch>
            <a:fillRect/>
          </a:stretch>
        </p:blipFill>
        <p:spPr>
          <a:xfrm>
            <a:off x="0" y="901700"/>
            <a:ext cx="7106256" cy="5168900"/>
          </a:xfrm>
          <a:prstGeom prst="rect">
            <a:avLst/>
          </a:prstGeom>
          <a:ln>
            <a:noFill/>
          </a:ln>
          <a:effectLst>
            <a:outerShdw blurRad="292100" dist="139700" dir="2700000" algn="tl" rotWithShape="0">
              <a:srgbClr val="333333">
                <a:alpha val="65000"/>
              </a:srgbClr>
            </a:outerShdw>
          </a:effectLst>
        </p:spPr>
      </p:pic>
      <p:sp>
        <p:nvSpPr>
          <p:cNvPr id="6" name="Ellipszis 5">
            <a:extLst>
              <a:ext uri="{FF2B5EF4-FFF2-40B4-BE49-F238E27FC236}">
                <a16:creationId xmlns:a16="http://schemas.microsoft.com/office/drawing/2014/main" id="{22D7A31C-384F-474F-904A-46591D833196}"/>
              </a:ext>
            </a:extLst>
          </p:cNvPr>
          <p:cNvSpPr/>
          <p:nvPr/>
        </p:nvSpPr>
        <p:spPr>
          <a:xfrm>
            <a:off x="1892300" y="5607050"/>
            <a:ext cx="1219200" cy="571500"/>
          </a:xfrm>
          <a:prstGeom prst="ellipse">
            <a:avLst/>
          </a:prstGeom>
          <a:noFill/>
          <a:ln>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Ellipszis 6">
            <a:extLst>
              <a:ext uri="{FF2B5EF4-FFF2-40B4-BE49-F238E27FC236}">
                <a16:creationId xmlns:a16="http://schemas.microsoft.com/office/drawing/2014/main" id="{A4126CC8-FE93-4E34-9549-54C26CA523BB}"/>
              </a:ext>
            </a:extLst>
          </p:cNvPr>
          <p:cNvSpPr/>
          <p:nvPr/>
        </p:nvSpPr>
        <p:spPr>
          <a:xfrm>
            <a:off x="-68787" y="901700"/>
            <a:ext cx="1219200" cy="571500"/>
          </a:xfrm>
          <a:prstGeom prst="ellipse">
            <a:avLst/>
          </a:prstGeom>
          <a:noFill/>
          <a:ln>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Kép 8" descr="Képernyőrész kivágása">
            <a:extLst>
              <a:ext uri="{FF2B5EF4-FFF2-40B4-BE49-F238E27FC236}">
                <a16:creationId xmlns:a16="http://schemas.microsoft.com/office/drawing/2014/main" id="{B0CF0129-4670-43F2-B492-CFAB60EF6D95}"/>
              </a:ext>
            </a:extLst>
          </p:cNvPr>
          <p:cNvPicPr>
            <a:picLocks noChangeAspect="1"/>
          </p:cNvPicPr>
          <p:nvPr/>
        </p:nvPicPr>
        <p:blipFill>
          <a:blip r:embed="rId3"/>
          <a:stretch>
            <a:fillRect/>
          </a:stretch>
        </p:blipFill>
        <p:spPr>
          <a:xfrm>
            <a:off x="5214077" y="3486150"/>
            <a:ext cx="6163535" cy="3162741"/>
          </a:xfrm>
          <a:prstGeom prst="rect">
            <a:avLst/>
          </a:prstGeom>
          <a:ln>
            <a:noFill/>
          </a:ln>
          <a:effectLst>
            <a:outerShdw blurRad="292100" dist="139700" dir="2700000" algn="tl" rotWithShape="0">
              <a:srgbClr val="333333">
                <a:alpha val="65000"/>
              </a:srgbClr>
            </a:outerShdw>
          </a:effectLst>
        </p:spPr>
      </p:pic>
      <p:sp>
        <p:nvSpPr>
          <p:cNvPr id="10" name="Ellipszis 9">
            <a:extLst>
              <a:ext uri="{FF2B5EF4-FFF2-40B4-BE49-F238E27FC236}">
                <a16:creationId xmlns:a16="http://schemas.microsoft.com/office/drawing/2014/main" id="{5909DA41-B302-4821-84B5-2532F84AC23D}"/>
              </a:ext>
            </a:extLst>
          </p:cNvPr>
          <p:cNvSpPr/>
          <p:nvPr/>
        </p:nvSpPr>
        <p:spPr>
          <a:xfrm>
            <a:off x="7327900" y="6178550"/>
            <a:ext cx="1219200" cy="571500"/>
          </a:xfrm>
          <a:prstGeom prst="ellipse">
            <a:avLst/>
          </a:prstGeom>
          <a:noFill/>
          <a:ln>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7912470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8611812-D2EE-4EA0-AB6E-3C644B168E2C}"/>
              </a:ext>
            </a:extLst>
          </p:cNvPr>
          <p:cNvSpPr>
            <a:spLocks noGrp="1"/>
          </p:cNvSpPr>
          <p:nvPr>
            <p:ph type="title"/>
          </p:nvPr>
        </p:nvSpPr>
        <p:spPr>
          <a:xfrm>
            <a:off x="1449925" y="192310"/>
            <a:ext cx="8911687" cy="1280890"/>
          </a:xfrm>
        </p:spPr>
        <p:txBody>
          <a:bodyPr/>
          <a:lstStyle/>
          <a:p>
            <a:r>
              <a:rPr lang="hu-HU" dirty="0"/>
              <a:t>Kafka-kötet analitika</a:t>
            </a:r>
          </a:p>
        </p:txBody>
      </p:sp>
      <p:pic>
        <p:nvPicPr>
          <p:cNvPr id="5" name="Tartalom helye 4" descr="Képernyőrész kivágása">
            <a:hlinkClick r:id="rId2"/>
            <a:extLst>
              <a:ext uri="{FF2B5EF4-FFF2-40B4-BE49-F238E27FC236}">
                <a16:creationId xmlns:a16="http://schemas.microsoft.com/office/drawing/2014/main" id="{22D06FDA-01FD-4B7C-9A6F-66C88494BE50}"/>
              </a:ext>
            </a:extLst>
          </p:cNvPr>
          <p:cNvPicPr>
            <a:picLocks noGrp="1" noChangeAspect="1"/>
          </p:cNvPicPr>
          <p:nvPr>
            <p:ph idx="1"/>
          </p:nvPr>
        </p:nvPicPr>
        <p:blipFill>
          <a:blip r:embed="rId3"/>
          <a:stretch>
            <a:fillRect/>
          </a:stretch>
        </p:blipFill>
        <p:spPr>
          <a:xfrm>
            <a:off x="3825" y="832755"/>
            <a:ext cx="10451522" cy="4953000"/>
          </a:xfrm>
          <a:prstGeom prst="rect">
            <a:avLst/>
          </a:prstGeom>
          <a:ln>
            <a:noFill/>
          </a:ln>
          <a:effectLst>
            <a:outerShdw blurRad="292100" dist="139700" dir="2700000" algn="tl" rotWithShape="0">
              <a:srgbClr val="333333">
                <a:alpha val="65000"/>
              </a:srgbClr>
            </a:outerShdw>
          </a:effectLst>
        </p:spPr>
      </p:pic>
      <p:pic>
        <p:nvPicPr>
          <p:cNvPr id="7" name="Kép 6" descr="Képernyőrész kivágása">
            <a:extLst>
              <a:ext uri="{FF2B5EF4-FFF2-40B4-BE49-F238E27FC236}">
                <a16:creationId xmlns:a16="http://schemas.microsoft.com/office/drawing/2014/main" id="{6AFCE010-3D3D-4F68-BD49-9D2BAF02FAC0}"/>
              </a:ext>
            </a:extLst>
          </p:cNvPr>
          <p:cNvPicPr>
            <a:picLocks noChangeAspect="1"/>
          </p:cNvPicPr>
          <p:nvPr/>
        </p:nvPicPr>
        <p:blipFill>
          <a:blip r:embed="rId4"/>
          <a:stretch>
            <a:fillRect/>
          </a:stretch>
        </p:blipFill>
        <p:spPr>
          <a:xfrm>
            <a:off x="2760051" y="5037004"/>
            <a:ext cx="8754697" cy="1914792"/>
          </a:xfrm>
          <a:prstGeom prst="rect">
            <a:avLst/>
          </a:prstGeom>
          <a:ln>
            <a:noFill/>
          </a:ln>
          <a:effectLst>
            <a:outerShdw blurRad="292100" dist="139700" dir="2700000" algn="tl" rotWithShape="0">
              <a:srgbClr val="333333">
                <a:alpha val="65000"/>
              </a:srgbClr>
            </a:outerShdw>
          </a:effectLst>
        </p:spPr>
      </p:pic>
      <p:cxnSp>
        <p:nvCxnSpPr>
          <p:cNvPr id="9" name="Egyenes összekötő nyíllal 8">
            <a:extLst>
              <a:ext uri="{FF2B5EF4-FFF2-40B4-BE49-F238E27FC236}">
                <a16:creationId xmlns:a16="http://schemas.microsoft.com/office/drawing/2014/main" id="{765E4725-208A-48AB-BF74-798D891975F8}"/>
              </a:ext>
            </a:extLst>
          </p:cNvPr>
          <p:cNvCxnSpPr/>
          <p:nvPr/>
        </p:nvCxnSpPr>
        <p:spPr>
          <a:xfrm>
            <a:off x="1943100" y="5207000"/>
            <a:ext cx="1841500" cy="317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Ellipszis 9">
            <a:extLst>
              <a:ext uri="{FF2B5EF4-FFF2-40B4-BE49-F238E27FC236}">
                <a16:creationId xmlns:a16="http://schemas.microsoft.com/office/drawing/2014/main" id="{92F53352-BCA5-431E-A3AB-CA6C761BC273}"/>
              </a:ext>
            </a:extLst>
          </p:cNvPr>
          <p:cNvSpPr/>
          <p:nvPr/>
        </p:nvSpPr>
        <p:spPr>
          <a:xfrm>
            <a:off x="0" y="1892300"/>
            <a:ext cx="1117600" cy="393700"/>
          </a:xfrm>
          <a:prstGeom prst="ellipse">
            <a:avLst/>
          </a:prstGeom>
          <a:noFill/>
          <a:ln>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Ellipszis 10">
            <a:extLst>
              <a:ext uri="{FF2B5EF4-FFF2-40B4-BE49-F238E27FC236}">
                <a16:creationId xmlns:a16="http://schemas.microsoft.com/office/drawing/2014/main" id="{711EC828-A6AB-43FA-9FFA-63167A7F8F10}"/>
              </a:ext>
            </a:extLst>
          </p:cNvPr>
          <p:cNvSpPr/>
          <p:nvPr/>
        </p:nvSpPr>
        <p:spPr>
          <a:xfrm>
            <a:off x="1117600" y="4940300"/>
            <a:ext cx="1219200" cy="266700"/>
          </a:xfrm>
          <a:prstGeom prst="ellipse">
            <a:avLst/>
          </a:prstGeom>
          <a:noFill/>
          <a:ln>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6443153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8E29C17-8047-4C13-82D1-4AB81A3DEAF2}"/>
              </a:ext>
            </a:extLst>
          </p:cNvPr>
          <p:cNvSpPr>
            <a:spLocks noGrp="1"/>
          </p:cNvSpPr>
          <p:nvPr>
            <p:ph type="title"/>
          </p:nvPr>
        </p:nvSpPr>
        <p:spPr>
          <a:xfrm>
            <a:off x="2070101" y="-640445"/>
            <a:ext cx="9205912" cy="1280890"/>
          </a:xfrm>
        </p:spPr>
        <p:txBody>
          <a:bodyPr/>
          <a:lstStyle/>
          <a:p>
            <a:r>
              <a:rPr lang="hu-HU" dirty="0"/>
              <a:t>Kilépés a katalógusok világából</a:t>
            </a:r>
          </a:p>
        </p:txBody>
      </p:sp>
      <p:pic>
        <p:nvPicPr>
          <p:cNvPr id="5" name="Tartalom helye 4">
            <a:hlinkClick r:id="rId2"/>
            <a:extLst>
              <a:ext uri="{FF2B5EF4-FFF2-40B4-BE49-F238E27FC236}">
                <a16:creationId xmlns:a16="http://schemas.microsoft.com/office/drawing/2014/main" id="{289F39CA-38D8-4B42-80A0-7E6E6F95E344}"/>
              </a:ext>
            </a:extLst>
          </p:cNvPr>
          <p:cNvPicPr>
            <a:picLocks noGrp="1" noChangeAspect="1"/>
          </p:cNvPicPr>
          <p:nvPr>
            <p:ph idx="1"/>
          </p:nvPr>
        </p:nvPicPr>
        <p:blipFill>
          <a:blip r:embed="rId3"/>
          <a:stretch>
            <a:fillRect/>
          </a:stretch>
        </p:blipFill>
        <p:spPr>
          <a:xfrm>
            <a:off x="3451860" y="1280160"/>
            <a:ext cx="8572501" cy="6858000"/>
          </a:xfrm>
          <a:prstGeom prst="rect">
            <a:avLst/>
          </a:prstGeom>
          <a:ln>
            <a:noFill/>
          </a:ln>
          <a:effectLst>
            <a:outerShdw blurRad="292100" dist="139700" dir="2700000" algn="tl" rotWithShape="0">
              <a:srgbClr val="333333">
                <a:alpha val="65000"/>
              </a:srgbClr>
            </a:outerShdw>
          </a:effectLst>
        </p:spPr>
      </p:pic>
      <p:pic>
        <p:nvPicPr>
          <p:cNvPr id="7" name="Kép 6">
            <a:extLst>
              <a:ext uri="{FF2B5EF4-FFF2-40B4-BE49-F238E27FC236}">
                <a16:creationId xmlns:a16="http://schemas.microsoft.com/office/drawing/2014/main" id="{CDD99C65-D89C-4BF6-969A-8AFC5C66564F}"/>
              </a:ext>
            </a:extLst>
          </p:cNvPr>
          <p:cNvPicPr>
            <a:picLocks noChangeAspect="1"/>
          </p:cNvPicPr>
          <p:nvPr/>
        </p:nvPicPr>
        <p:blipFill>
          <a:blip r:embed="rId4"/>
          <a:stretch>
            <a:fillRect/>
          </a:stretch>
        </p:blipFill>
        <p:spPr>
          <a:xfrm>
            <a:off x="979247" y="4717984"/>
            <a:ext cx="2328196" cy="2076293"/>
          </a:xfrm>
          <a:prstGeom prst="rect">
            <a:avLst/>
          </a:prstGeom>
          <a:ln>
            <a:noFill/>
          </a:ln>
          <a:effectLst>
            <a:outerShdw blurRad="292100" dist="139700" dir="2700000" algn="tl" rotWithShape="0">
              <a:srgbClr val="333333">
                <a:alpha val="65000"/>
              </a:srgbClr>
            </a:outerShdw>
          </a:effectLst>
        </p:spPr>
      </p:pic>
      <p:pic>
        <p:nvPicPr>
          <p:cNvPr id="9" name="Kép 8">
            <a:extLst>
              <a:ext uri="{FF2B5EF4-FFF2-40B4-BE49-F238E27FC236}">
                <a16:creationId xmlns:a16="http://schemas.microsoft.com/office/drawing/2014/main" id="{DF3557A8-D8FC-4C61-AF47-9FE47B3B5F5F}"/>
              </a:ext>
            </a:extLst>
          </p:cNvPr>
          <p:cNvPicPr>
            <a:picLocks noChangeAspect="1"/>
          </p:cNvPicPr>
          <p:nvPr/>
        </p:nvPicPr>
        <p:blipFill>
          <a:blip r:embed="rId5"/>
          <a:stretch>
            <a:fillRect/>
          </a:stretch>
        </p:blipFill>
        <p:spPr>
          <a:xfrm>
            <a:off x="47624" y="87081"/>
            <a:ext cx="3105479" cy="4554703"/>
          </a:xfrm>
          <a:prstGeom prst="rect">
            <a:avLst/>
          </a:prstGeom>
          <a:ln>
            <a:noFill/>
          </a:ln>
          <a:effectLst>
            <a:outerShdw blurRad="292100" dist="139700" dir="2700000" algn="tl" rotWithShape="0">
              <a:srgbClr val="333333">
                <a:alpha val="65000"/>
              </a:srgbClr>
            </a:outerShdw>
          </a:effectLst>
        </p:spPr>
      </p:pic>
      <p:cxnSp>
        <p:nvCxnSpPr>
          <p:cNvPr id="11" name="Egyenes összekötő nyíllal 10">
            <a:extLst>
              <a:ext uri="{FF2B5EF4-FFF2-40B4-BE49-F238E27FC236}">
                <a16:creationId xmlns:a16="http://schemas.microsoft.com/office/drawing/2014/main" id="{DC7AB2F2-58E7-408A-BE29-AE86DBB95A3B}"/>
              </a:ext>
            </a:extLst>
          </p:cNvPr>
          <p:cNvCxnSpPr>
            <a:cxnSpLocks/>
          </p:cNvCxnSpPr>
          <p:nvPr/>
        </p:nvCxnSpPr>
        <p:spPr>
          <a:xfrm flipH="1">
            <a:off x="3398520" y="5578760"/>
            <a:ext cx="859240" cy="257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gyenes összekötő nyíllal 12">
            <a:extLst>
              <a:ext uri="{FF2B5EF4-FFF2-40B4-BE49-F238E27FC236}">
                <a16:creationId xmlns:a16="http://schemas.microsoft.com/office/drawing/2014/main" id="{49409CCE-A884-46FE-A05C-74880D8A4B37}"/>
              </a:ext>
            </a:extLst>
          </p:cNvPr>
          <p:cNvCxnSpPr>
            <a:cxnSpLocks/>
          </p:cNvCxnSpPr>
          <p:nvPr/>
        </p:nvCxnSpPr>
        <p:spPr>
          <a:xfrm flipH="1" flipV="1">
            <a:off x="3153103" y="4318721"/>
            <a:ext cx="1104657" cy="5125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582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2068283" y="2132749"/>
            <a:ext cx="9666515" cy="3000375"/>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hu-HU" altLang="hu-HU" dirty="0"/>
            </a:br>
            <a:r>
              <a:rPr lang="hu-HU" altLang="hu-HU" sz="2800" b="1" dirty="0"/>
              <a:t>FRBR</a:t>
            </a:r>
            <a:r>
              <a:rPr lang="hu-HU" altLang="hu-HU" dirty="0"/>
              <a:t> </a:t>
            </a:r>
            <a:br>
              <a:rPr lang="hu-HU" altLang="hu-HU" dirty="0"/>
            </a:br>
            <a:r>
              <a:rPr lang="hu-HU" altLang="hu-HU" dirty="0"/>
              <a:t>	</a:t>
            </a:r>
            <a:r>
              <a:rPr lang="en-AU" altLang="hu-HU" sz="2800" dirty="0"/>
              <a:t>Functional Requirements for Bibliographic Records</a:t>
            </a:r>
            <a:r>
              <a:rPr lang="hu-HU" altLang="hu-HU" sz="2800" dirty="0"/>
              <a:t> (1998)</a:t>
            </a:r>
            <a:br>
              <a:rPr lang="en-AU" altLang="hu-HU" sz="2800" dirty="0"/>
            </a:br>
            <a:r>
              <a:rPr lang="hu-HU" altLang="hu-HU" sz="2800" b="1" dirty="0"/>
              <a:t>FRAD</a:t>
            </a:r>
            <a:r>
              <a:rPr lang="hu-HU" altLang="hu-HU" sz="2800" dirty="0"/>
              <a:t> </a:t>
            </a:r>
            <a:br>
              <a:rPr lang="hu-HU" altLang="hu-HU" sz="2800" dirty="0"/>
            </a:br>
            <a:r>
              <a:rPr lang="hu-HU" altLang="hu-HU" sz="2800" dirty="0"/>
              <a:t>	</a:t>
            </a:r>
            <a:r>
              <a:rPr lang="en-AU" altLang="hu-HU" sz="2800" dirty="0"/>
              <a:t>Functional Requirements for Authority Data</a:t>
            </a:r>
            <a:r>
              <a:rPr lang="hu-HU" altLang="hu-HU" sz="2800" dirty="0"/>
              <a:t> (2009)</a:t>
            </a:r>
            <a:br>
              <a:rPr lang="en-AU" altLang="hu-HU" sz="2800" dirty="0"/>
            </a:br>
            <a:r>
              <a:rPr lang="hu-HU" altLang="hu-HU" sz="2800" b="1" dirty="0"/>
              <a:t>FRSAD</a:t>
            </a:r>
            <a:r>
              <a:rPr lang="hu-HU" altLang="hu-HU" sz="2800" dirty="0"/>
              <a:t> </a:t>
            </a:r>
            <a:br>
              <a:rPr lang="hu-HU" altLang="hu-HU" sz="2800" dirty="0"/>
            </a:br>
            <a:r>
              <a:rPr lang="hu-HU" altLang="hu-HU" sz="2800" dirty="0"/>
              <a:t>	</a:t>
            </a:r>
            <a:r>
              <a:rPr lang="en-AU" altLang="hu-HU" sz="2800" dirty="0"/>
              <a:t>Functional Requirements for Subject Authority Data</a:t>
            </a:r>
            <a:r>
              <a:rPr lang="hu-HU" altLang="hu-HU" sz="2800" dirty="0"/>
              <a:t> (2010)</a:t>
            </a:r>
            <a:endParaRPr lang="en-AU" altLang="hu-HU" sz="2800" dirty="0"/>
          </a:p>
        </p:txBody>
      </p:sp>
      <p:sp>
        <p:nvSpPr>
          <p:cNvPr id="5" name="Cím 1"/>
          <p:cNvSpPr txBox="1">
            <a:spLocks/>
          </p:cNvSpPr>
          <p:nvPr/>
        </p:nvSpPr>
        <p:spPr>
          <a:xfrm>
            <a:off x="1915888" y="463891"/>
            <a:ext cx="10015380" cy="1280890"/>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hu-HU" sz="3600" dirty="0"/>
              <a:t>A rekordok funkcionális követelményeit leíró </a:t>
            </a:r>
            <a:r>
              <a:rPr lang="hu-HU" sz="3600" dirty="0" err="1"/>
              <a:t>IFLA-dokumentumok</a:t>
            </a:r>
            <a:endParaRPr lang="hu-HU" sz="3600" dirty="0"/>
          </a:p>
        </p:txBody>
      </p:sp>
    </p:spTree>
    <p:extLst>
      <p:ext uri="{BB962C8B-B14F-4D97-AF65-F5344CB8AC3E}">
        <p14:creationId xmlns:p14="http://schemas.microsoft.com/office/powerpoint/2010/main" val="24233547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8F21523-1CB2-49EA-B4F2-2AC39A4352EB}"/>
              </a:ext>
            </a:extLst>
          </p:cNvPr>
          <p:cNvSpPr>
            <a:spLocks noGrp="1"/>
          </p:cNvSpPr>
          <p:nvPr>
            <p:ph type="title"/>
          </p:nvPr>
        </p:nvSpPr>
        <p:spPr/>
        <p:txBody>
          <a:bodyPr/>
          <a:lstStyle/>
          <a:p>
            <a:endParaRPr lang="hu-HU"/>
          </a:p>
        </p:txBody>
      </p:sp>
      <p:pic>
        <p:nvPicPr>
          <p:cNvPr id="7" name="Kép 6">
            <a:extLst>
              <a:ext uri="{FF2B5EF4-FFF2-40B4-BE49-F238E27FC236}">
                <a16:creationId xmlns:a16="http://schemas.microsoft.com/office/drawing/2014/main" id="{31ECB236-848C-464C-858E-36FAC71DA263}"/>
              </a:ext>
            </a:extLst>
          </p:cNvPr>
          <p:cNvPicPr>
            <a:picLocks noChangeAspect="1"/>
          </p:cNvPicPr>
          <p:nvPr/>
        </p:nvPicPr>
        <p:blipFill>
          <a:blip r:embed="rId2"/>
          <a:stretch>
            <a:fillRect/>
          </a:stretch>
        </p:blipFill>
        <p:spPr>
          <a:xfrm>
            <a:off x="544830" y="-15240"/>
            <a:ext cx="8572500" cy="6858000"/>
          </a:xfrm>
          <a:prstGeom prst="rect">
            <a:avLst/>
          </a:prstGeom>
          <a:ln>
            <a:noFill/>
          </a:ln>
          <a:effectLst>
            <a:outerShdw blurRad="292100" dist="139700" dir="2700000" algn="tl" rotWithShape="0">
              <a:srgbClr val="333333">
                <a:alpha val="65000"/>
              </a:srgbClr>
            </a:outerShdw>
          </a:effectLst>
        </p:spPr>
      </p:pic>
      <p:pic>
        <p:nvPicPr>
          <p:cNvPr id="5" name="Tartalom helye 4">
            <a:extLst>
              <a:ext uri="{FF2B5EF4-FFF2-40B4-BE49-F238E27FC236}">
                <a16:creationId xmlns:a16="http://schemas.microsoft.com/office/drawing/2014/main" id="{CC79BB4A-FE6E-41AD-B0E8-EF4006410026}"/>
              </a:ext>
            </a:extLst>
          </p:cNvPr>
          <p:cNvPicPr>
            <a:picLocks noGrp="1" noChangeAspect="1"/>
          </p:cNvPicPr>
          <p:nvPr>
            <p:ph idx="1"/>
          </p:nvPr>
        </p:nvPicPr>
        <p:blipFill>
          <a:blip r:embed="rId3"/>
          <a:stretch>
            <a:fillRect/>
          </a:stretch>
        </p:blipFill>
        <p:spPr>
          <a:xfrm>
            <a:off x="6413660" y="1264555"/>
            <a:ext cx="8572499" cy="6858000"/>
          </a:xfrm>
          <a:prstGeom prst="rect">
            <a:avLst/>
          </a:prstGeom>
          <a:ln>
            <a:noFill/>
          </a:ln>
          <a:effectLst>
            <a:outerShdw blurRad="292100" dist="139700" dir="2700000" algn="tl" rotWithShape="0">
              <a:srgbClr val="333333">
                <a:alpha val="65000"/>
              </a:srgbClr>
            </a:outerShdw>
          </a:effectLst>
        </p:spPr>
      </p:pic>
      <p:cxnSp>
        <p:nvCxnSpPr>
          <p:cNvPr id="9" name="Egyenes összekötő nyíllal 8">
            <a:extLst>
              <a:ext uri="{FF2B5EF4-FFF2-40B4-BE49-F238E27FC236}">
                <a16:creationId xmlns:a16="http://schemas.microsoft.com/office/drawing/2014/main" id="{5E14829A-AE15-4743-B3AB-DF0D63491A39}"/>
              </a:ext>
            </a:extLst>
          </p:cNvPr>
          <p:cNvCxnSpPr>
            <a:cxnSpLocks/>
          </p:cNvCxnSpPr>
          <p:nvPr/>
        </p:nvCxnSpPr>
        <p:spPr>
          <a:xfrm flipH="1" flipV="1">
            <a:off x="5870260" y="4571818"/>
            <a:ext cx="713420" cy="251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080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CAF52CC-087D-41A8-A360-E7CE2261DE43}"/>
              </a:ext>
            </a:extLst>
          </p:cNvPr>
          <p:cNvSpPr>
            <a:spLocks noGrp="1"/>
          </p:cNvSpPr>
          <p:nvPr>
            <p:ph type="title"/>
          </p:nvPr>
        </p:nvSpPr>
        <p:spPr>
          <a:xfrm>
            <a:off x="1722624" y="281210"/>
            <a:ext cx="8911687" cy="1280890"/>
          </a:xfrm>
        </p:spPr>
        <p:txBody>
          <a:bodyPr/>
          <a:lstStyle/>
          <a:p>
            <a:r>
              <a:rPr lang="hu-HU" dirty="0"/>
              <a:t>Deutsche </a:t>
            </a:r>
            <a:r>
              <a:rPr lang="hu-HU" dirty="0" err="1"/>
              <a:t>Nationalbibliothek</a:t>
            </a:r>
            <a:endParaRPr lang="hu-HU" dirty="0"/>
          </a:p>
        </p:txBody>
      </p:sp>
      <p:pic>
        <p:nvPicPr>
          <p:cNvPr id="5" name="Tartalom helye 4" descr="Képernyőrész kivágása">
            <a:hlinkClick r:id="rId2"/>
            <a:extLst>
              <a:ext uri="{FF2B5EF4-FFF2-40B4-BE49-F238E27FC236}">
                <a16:creationId xmlns:a16="http://schemas.microsoft.com/office/drawing/2014/main" id="{FB3B8B03-8DD7-4617-A228-6466AF14078A}"/>
              </a:ext>
            </a:extLst>
          </p:cNvPr>
          <p:cNvPicPr>
            <a:picLocks noGrp="1" noChangeAspect="1"/>
          </p:cNvPicPr>
          <p:nvPr>
            <p:ph idx="1"/>
          </p:nvPr>
        </p:nvPicPr>
        <p:blipFill>
          <a:blip r:embed="rId3"/>
          <a:stretch>
            <a:fillRect/>
          </a:stretch>
        </p:blipFill>
        <p:spPr>
          <a:xfrm>
            <a:off x="800100" y="921655"/>
            <a:ext cx="10160000" cy="5970872"/>
          </a:xfrm>
        </p:spPr>
      </p:pic>
    </p:spTree>
    <p:extLst>
      <p:ext uri="{BB962C8B-B14F-4D97-AF65-F5344CB8AC3E}">
        <p14:creationId xmlns:p14="http://schemas.microsoft.com/office/powerpoint/2010/main" val="18472344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rtalom helye 4" descr="A képen szöveg, térkép látható&#10;&#10;A leírás nagyon megbízható">
            <a:extLst>
              <a:ext uri="{FF2B5EF4-FFF2-40B4-BE49-F238E27FC236}">
                <a16:creationId xmlns:a16="http://schemas.microsoft.com/office/drawing/2014/main" id="{0493BF60-3877-4D20-9E40-D20A7E28CF06}"/>
              </a:ext>
            </a:extLst>
          </p:cNvPr>
          <p:cNvPicPr>
            <a:picLocks noGrp="1" noChangeAspect="1"/>
          </p:cNvPicPr>
          <p:nvPr>
            <p:ph idx="1"/>
          </p:nvPr>
        </p:nvPicPr>
        <p:blipFill>
          <a:blip r:embed="rId2"/>
          <a:stretch>
            <a:fillRect/>
          </a:stretch>
        </p:blipFill>
        <p:spPr>
          <a:xfrm>
            <a:off x="2012100" y="88967"/>
            <a:ext cx="9485993" cy="6405913"/>
          </a:xfrm>
        </p:spPr>
      </p:pic>
      <p:sp>
        <p:nvSpPr>
          <p:cNvPr id="7" name="Szövegdoboz 6">
            <a:extLst>
              <a:ext uri="{FF2B5EF4-FFF2-40B4-BE49-F238E27FC236}">
                <a16:creationId xmlns:a16="http://schemas.microsoft.com/office/drawing/2014/main" id="{5694EA82-4115-49C2-946C-637B9FEE2A38}"/>
              </a:ext>
            </a:extLst>
          </p:cNvPr>
          <p:cNvSpPr txBox="1"/>
          <p:nvPr/>
        </p:nvSpPr>
        <p:spPr>
          <a:xfrm>
            <a:off x="1876425" y="5478902"/>
            <a:ext cx="9777716" cy="1384995"/>
          </a:xfrm>
          <a:prstGeom prst="rect">
            <a:avLst/>
          </a:prstGeom>
          <a:solidFill>
            <a:srgbClr val="EEF3E0"/>
          </a:solidFill>
        </p:spPr>
        <p:txBody>
          <a:bodyPr wrap="square" rtlCol="0">
            <a:spAutoFit/>
          </a:bodyPr>
          <a:lstStyle/>
          <a:p>
            <a:r>
              <a:rPr lang="hu-HU" sz="2800" dirty="0"/>
              <a:t>2011. szept. 27-én Koppenhágában megalakul az RDA európai érdekeltségi csoportja, az </a:t>
            </a:r>
            <a:r>
              <a:rPr lang="hu-HU" sz="2800" b="1" dirty="0"/>
              <a:t>EURIG </a:t>
            </a:r>
            <a:r>
              <a:rPr lang="hu-HU" sz="2800" dirty="0"/>
              <a:t>(European RDA Interest Group) </a:t>
            </a:r>
          </a:p>
        </p:txBody>
      </p:sp>
    </p:spTree>
    <p:extLst>
      <p:ext uri="{BB962C8B-B14F-4D97-AF65-F5344CB8AC3E}">
        <p14:creationId xmlns:p14="http://schemas.microsoft.com/office/powerpoint/2010/main" val="28651199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375438" y="1898728"/>
            <a:ext cx="8911687" cy="1280890"/>
          </a:xfrm>
        </p:spPr>
        <p:txBody>
          <a:bodyPr>
            <a:noAutofit/>
          </a:bodyPr>
          <a:lstStyle/>
          <a:p>
            <a:r>
              <a:rPr lang="hu-HU" sz="4400" dirty="0"/>
              <a:t>Kilépés a katalógusok zárt világából</a:t>
            </a:r>
          </a:p>
        </p:txBody>
      </p:sp>
      <p:sp>
        <p:nvSpPr>
          <p:cNvPr id="5" name="Jobbra nyíl 4">
            <a:hlinkClick r:id="rId2" action="ppaction://hlinksldjump"/>
          </p:cNvPr>
          <p:cNvSpPr/>
          <p:nvPr/>
        </p:nvSpPr>
        <p:spPr>
          <a:xfrm>
            <a:off x="11287125" y="6391275"/>
            <a:ext cx="352425" cy="314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42152354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30925" y="210452"/>
            <a:ext cx="8911687" cy="1280890"/>
          </a:xfrm>
        </p:spPr>
        <p:txBody>
          <a:bodyPr>
            <a:normAutofit/>
          </a:bodyPr>
          <a:lstStyle/>
          <a:p>
            <a:pPr>
              <a:spcBef>
                <a:spcPts val="600"/>
              </a:spcBef>
              <a:spcAft>
                <a:spcPts val="600"/>
              </a:spcAft>
            </a:pPr>
            <a:r>
              <a:rPr lang="hu-HU" sz="4000" dirty="0"/>
              <a:t>Megjelenés a szemantikus weben</a:t>
            </a:r>
          </a:p>
        </p:txBody>
      </p:sp>
      <p:sp>
        <p:nvSpPr>
          <p:cNvPr id="3" name="Tartalom helye 2"/>
          <p:cNvSpPr>
            <a:spLocks noGrp="1"/>
          </p:cNvSpPr>
          <p:nvPr>
            <p:ph idx="1"/>
          </p:nvPr>
        </p:nvSpPr>
        <p:spPr>
          <a:xfrm>
            <a:off x="1676400" y="1132113"/>
            <a:ext cx="9889857" cy="5551715"/>
          </a:xfrm>
        </p:spPr>
        <p:txBody>
          <a:bodyPr>
            <a:normAutofit fontScale="55000" lnSpcReduction="20000"/>
          </a:bodyPr>
          <a:lstStyle/>
          <a:p>
            <a:pPr marL="0" indent="0">
              <a:buNone/>
            </a:pPr>
            <a:r>
              <a:rPr lang="hu-HU" sz="4400" dirty="0"/>
              <a:t>Feltételei:</a:t>
            </a:r>
          </a:p>
          <a:p>
            <a:pPr marL="514350" indent="-514350">
              <a:buFont typeface="+mj-lt"/>
              <a:buAutoNum type="arabicPeriod"/>
            </a:pPr>
            <a:r>
              <a:rPr lang="hu-HU" sz="4400" dirty="0"/>
              <a:t>FR modell alkalmazása</a:t>
            </a:r>
          </a:p>
          <a:p>
            <a:pPr marL="514350" indent="-514350">
              <a:buFont typeface="+mj-lt"/>
              <a:buAutoNum type="arabicPeriod"/>
            </a:pPr>
            <a:r>
              <a:rPr lang="hu-HU" sz="4400" dirty="0"/>
              <a:t>Open </a:t>
            </a:r>
            <a:r>
              <a:rPr lang="hu-HU" sz="4400" dirty="0" err="1"/>
              <a:t>Metadata</a:t>
            </a:r>
            <a:r>
              <a:rPr lang="hu-HU" sz="4400" dirty="0"/>
              <a:t> </a:t>
            </a:r>
            <a:r>
              <a:rPr lang="hu-HU" sz="4400" dirty="0" err="1"/>
              <a:t>Registry</a:t>
            </a:r>
            <a:endParaRPr lang="hu-HU" sz="4400" dirty="0"/>
          </a:p>
          <a:p>
            <a:pPr marL="514350" indent="-514350">
              <a:buFont typeface="+mj-lt"/>
              <a:buAutoNum type="arabicPeriod"/>
            </a:pPr>
            <a:r>
              <a:rPr lang="hu-HU" sz="4400" dirty="0"/>
              <a:t>Rekordok közötti kapcsolat helyett </a:t>
            </a:r>
            <a:r>
              <a:rPr lang="hu-HU" sz="4400" i="1" dirty="0"/>
              <a:t>adatok</a:t>
            </a:r>
            <a:r>
              <a:rPr lang="hu-HU" sz="4400" dirty="0"/>
              <a:t> közötti kapcsolat</a:t>
            </a:r>
          </a:p>
          <a:p>
            <a:pPr marL="534988" indent="0">
              <a:buNone/>
            </a:pPr>
            <a:r>
              <a:rPr lang="hu-HU" sz="2800" dirty="0"/>
              <a:t>Alapelve:</a:t>
            </a:r>
          </a:p>
          <a:p>
            <a:pPr marL="1438275" indent="-514350">
              <a:buFont typeface="+mj-lt"/>
              <a:buAutoNum type="alphaLcParenR"/>
            </a:pPr>
            <a:r>
              <a:rPr lang="hu-HU" sz="2800" dirty="0" err="1"/>
              <a:t>URI-k</a:t>
            </a:r>
            <a:r>
              <a:rPr lang="hu-HU" sz="2800" dirty="0"/>
              <a:t> használata az entitások megnevezésére a weben</a:t>
            </a:r>
          </a:p>
          <a:p>
            <a:pPr marL="1438275" indent="-514350">
              <a:buFont typeface="+mj-lt"/>
              <a:buAutoNum type="alphaLcParenR"/>
            </a:pPr>
            <a:r>
              <a:rPr lang="hu-HU" sz="2800" dirty="0"/>
              <a:t>http </a:t>
            </a:r>
            <a:r>
              <a:rPr lang="hu-HU" sz="2800" dirty="0" err="1"/>
              <a:t>URI-k</a:t>
            </a:r>
            <a:r>
              <a:rPr lang="hu-HU" sz="2800" dirty="0"/>
              <a:t> használata ennek az entitásnak a keresésére a weben</a:t>
            </a:r>
          </a:p>
          <a:p>
            <a:pPr marL="1438275" indent="-514350">
              <a:buFont typeface="+mj-lt"/>
              <a:buAutoNum type="alphaLcParenR"/>
            </a:pPr>
            <a:r>
              <a:rPr lang="hu-HU" sz="2800" dirty="0"/>
              <a:t>RDF (</a:t>
            </a:r>
            <a:r>
              <a:rPr lang="hu-HU" sz="2800" dirty="0" err="1"/>
              <a:t>Resource</a:t>
            </a:r>
            <a:r>
              <a:rPr lang="hu-HU" sz="2800" dirty="0"/>
              <a:t> </a:t>
            </a:r>
            <a:r>
              <a:rPr lang="hu-HU" sz="2800" dirty="0" err="1"/>
              <a:t>Description</a:t>
            </a:r>
            <a:r>
              <a:rPr lang="hu-HU" sz="2800" dirty="0"/>
              <a:t> Framework) adatforma az entitás és kapcsolatainak leírására </a:t>
            </a:r>
          </a:p>
          <a:p>
            <a:pPr marL="1438275" indent="-514350">
              <a:buFont typeface="+mj-lt"/>
              <a:buAutoNum type="alphaLcParenR"/>
            </a:pPr>
            <a:r>
              <a:rPr lang="hu-HU" sz="2800" dirty="0"/>
              <a:t>RDFS/OWL: RDF linkek más </a:t>
            </a:r>
            <a:r>
              <a:rPr lang="hu-HU" sz="2800" dirty="0" err="1"/>
              <a:t>URI-khez</a:t>
            </a:r>
            <a:r>
              <a:rPr lang="hu-HU" sz="2800" dirty="0"/>
              <a:t> kapcsolva</a:t>
            </a:r>
          </a:p>
          <a:p>
            <a:pPr marL="534988" indent="-514350">
              <a:buFont typeface="+mj-lt"/>
              <a:buAutoNum type="arabicPeriod" startAt="2"/>
            </a:pPr>
            <a:r>
              <a:rPr lang="hu-HU" sz="3800" dirty="0"/>
              <a:t>Az entitások tulajdonságainak azonosításához használt szótárak (ontológiák)</a:t>
            </a:r>
          </a:p>
          <a:p>
            <a:pPr marL="534988" indent="-514350">
              <a:buFont typeface="+mj-lt"/>
              <a:buAutoNum type="arabicPeriod" startAt="2"/>
            </a:pPr>
            <a:r>
              <a:rPr lang="hu-HU" sz="3800" dirty="0"/>
              <a:t>Az entitások tulajdonságainak leírásához használt </a:t>
            </a:r>
            <a:r>
              <a:rPr lang="hu-HU" sz="3800" i="1" dirty="0"/>
              <a:t>kontrollált</a:t>
            </a:r>
            <a:r>
              <a:rPr lang="hu-HU" sz="3800" dirty="0"/>
              <a:t> szótárak (névterek, értékszótárak)</a:t>
            </a:r>
          </a:p>
          <a:p>
            <a:pPr>
              <a:buAutoNum type="alphaLcParenR"/>
            </a:pPr>
            <a:endParaRPr lang="hu-HU" sz="3800" dirty="0"/>
          </a:p>
          <a:p>
            <a:endParaRPr lang="hu-HU" sz="2800" dirty="0"/>
          </a:p>
          <a:p>
            <a:endParaRPr lang="hu-HU" sz="2800" dirty="0"/>
          </a:p>
        </p:txBody>
      </p:sp>
    </p:spTree>
    <p:extLst>
      <p:ext uri="{BB962C8B-B14F-4D97-AF65-F5344CB8AC3E}">
        <p14:creationId xmlns:p14="http://schemas.microsoft.com/office/powerpoint/2010/main" val="16154921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00200" y="624110"/>
            <a:ext cx="10276725" cy="1280890"/>
          </a:xfrm>
        </p:spPr>
        <p:txBody>
          <a:bodyPr>
            <a:normAutofit/>
          </a:bodyPr>
          <a:lstStyle/>
          <a:p>
            <a:r>
              <a:rPr lang="hu-HU" dirty="0"/>
              <a:t>Miért jó a könyvtárak számára a linkelt adat ?</a:t>
            </a:r>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88864" y="1915136"/>
            <a:ext cx="5122601" cy="3837007"/>
          </a:xfrm>
        </p:spPr>
      </p:pic>
      <p:sp>
        <p:nvSpPr>
          <p:cNvPr id="5" name="Téglalap 4"/>
          <p:cNvSpPr/>
          <p:nvPr/>
        </p:nvSpPr>
        <p:spPr>
          <a:xfrm>
            <a:off x="811658" y="1899233"/>
            <a:ext cx="5887092" cy="3970318"/>
          </a:xfrm>
          <a:prstGeom prst="rect">
            <a:avLst/>
          </a:prstGeom>
          <a:solidFill>
            <a:schemeClr val="bg1"/>
          </a:solidFill>
        </p:spPr>
        <p:txBody>
          <a:bodyPr wrap="square">
            <a:spAutoFit/>
          </a:bodyPr>
          <a:lstStyle/>
          <a:p>
            <a:pPr marL="514350" indent="-514350">
              <a:buFont typeface="+mj-lt"/>
              <a:buAutoNum type="arabicPeriod"/>
            </a:pPr>
            <a:r>
              <a:rPr lang="hu-HU" sz="2800" dirty="0"/>
              <a:t>A felhasználók megtalálják a keresett forrást a </a:t>
            </a:r>
            <a:r>
              <a:rPr lang="hu-HU" sz="2800" i="1" dirty="0"/>
              <a:t>weben</a:t>
            </a:r>
          </a:p>
          <a:p>
            <a:endParaRPr lang="hu-HU" sz="2800" i="1" dirty="0"/>
          </a:p>
          <a:p>
            <a:pPr marL="514350" indent="-514350">
              <a:buFont typeface="+mj-lt"/>
              <a:buAutoNum type="arabicPeriod" startAt="2"/>
            </a:pPr>
            <a:r>
              <a:rPr lang="hu-HU" sz="2800" dirty="0"/>
              <a:t>A könyvtári metaadatok újrahasznosításával kreatív alkalmazások fejleszthetők</a:t>
            </a:r>
          </a:p>
          <a:p>
            <a:endParaRPr lang="hu-HU" sz="2800" dirty="0"/>
          </a:p>
          <a:p>
            <a:pPr marL="514350" indent="-514350">
              <a:buFont typeface="+mj-lt"/>
              <a:buAutoNum type="arabicPeriod" startAt="3"/>
            </a:pPr>
            <a:r>
              <a:rPr lang="hu-HU" sz="2800" dirty="0"/>
              <a:t>Lehetőség a katalogizálás hatékonyabbá tételére</a:t>
            </a:r>
          </a:p>
        </p:txBody>
      </p:sp>
      <p:pic>
        <p:nvPicPr>
          <p:cNvPr id="6" name="Kép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5097" y="3296815"/>
            <a:ext cx="2891802" cy="2466987"/>
          </a:xfrm>
          <a:prstGeom prst="rect">
            <a:avLst/>
          </a:prstGeom>
        </p:spPr>
      </p:pic>
      <p:sp>
        <p:nvSpPr>
          <p:cNvPr id="8" name="Felhő 7"/>
          <p:cNvSpPr/>
          <p:nvPr/>
        </p:nvSpPr>
        <p:spPr>
          <a:xfrm>
            <a:off x="9770721" y="5116530"/>
            <a:ext cx="1808252" cy="647272"/>
          </a:xfrm>
          <a:prstGeom prst="cloudCallout">
            <a:avLst>
              <a:gd name="adj1" fmla="val -34469"/>
              <a:gd name="adj2" fmla="val -819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t>kódlisták</a:t>
            </a:r>
          </a:p>
        </p:txBody>
      </p:sp>
      <p:sp>
        <p:nvSpPr>
          <p:cNvPr id="9" name="Felhő 8"/>
          <p:cNvSpPr/>
          <p:nvPr/>
        </p:nvSpPr>
        <p:spPr>
          <a:xfrm>
            <a:off x="7848451" y="5129811"/>
            <a:ext cx="2165093" cy="1027416"/>
          </a:xfrm>
          <a:prstGeom prst="cloudCallout">
            <a:avLst>
              <a:gd name="adj1" fmla="val 30417"/>
              <a:gd name="adj2" fmla="val -1107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t>azonosítók</a:t>
            </a:r>
          </a:p>
        </p:txBody>
      </p:sp>
      <p:sp>
        <p:nvSpPr>
          <p:cNvPr id="10" name="Felhő 9"/>
          <p:cNvSpPr/>
          <p:nvPr/>
        </p:nvSpPr>
        <p:spPr>
          <a:xfrm>
            <a:off x="6388515" y="2332234"/>
            <a:ext cx="1520576" cy="688369"/>
          </a:xfrm>
          <a:prstGeom prst="cloudCallout">
            <a:avLst>
              <a:gd name="adj1" fmla="val 71734"/>
              <a:gd name="adj2" fmla="val 1401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t>sémák</a:t>
            </a:r>
          </a:p>
        </p:txBody>
      </p:sp>
      <p:sp>
        <p:nvSpPr>
          <p:cNvPr id="11" name="Felhő 10"/>
          <p:cNvSpPr/>
          <p:nvPr/>
        </p:nvSpPr>
        <p:spPr>
          <a:xfrm>
            <a:off x="5959011" y="4623371"/>
            <a:ext cx="1526087" cy="816795"/>
          </a:xfrm>
          <a:prstGeom prst="cloudCallout">
            <a:avLst>
              <a:gd name="adj1" fmla="val 121220"/>
              <a:gd name="adj2" fmla="val -1387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t>forrás</a:t>
            </a:r>
            <a:r>
              <a:rPr lang="hu-HU" sz="1200" b="1" dirty="0"/>
              <a:t>-</a:t>
            </a:r>
            <a:r>
              <a:rPr lang="hu-HU" b="1" dirty="0"/>
              <a:t>típusok</a:t>
            </a:r>
          </a:p>
        </p:txBody>
      </p:sp>
    </p:spTree>
    <p:extLst>
      <p:ext uri="{BB962C8B-B14F-4D97-AF65-F5344CB8AC3E}">
        <p14:creationId xmlns:p14="http://schemas.microsoft.com/office/powerpoint/2010/main" val="7878974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BAFCE9E-B14E-44B7-8A4D-F90B14BFDDF0}"/>
              </a:ext>
            </a:extLst>
          </p:cNvPr>
          <p:cNvSpPr>
            <a:spLocks noGrp="1"/>
          </p:cNvSpPr>
          <p:nvPr>
            <p:ph type="title"/>
          </p:nvPr>
        </p:nvSpPr>
        <p:spPr/>
        <p:txBody>
          <a:bodyPr/>
          <a:lstStyle/>
          <a:p>
            <a:r>
              <a:rPr lang="hu-HU" dirty="0"/>
              <a:t>Például a TROVE</a:t>
            </a:r>
          </a:p>
        </p:txBody>
      </p:sp>
      <p:sp>
        <p:nvSpPr>
          <p:cNvPr id="3" name="Tartalom helye 2">
            <a:extLst>
              <a:ext uri="{FF2B5EF4-FFF2-40B4-BE49-F238E27FC236}">
                <a16:creationId xmlns:a16="http://schemas.microsoft.com/office/drawing/2014/main" id="{A60E8138-B3D0-4EE0-8852-D5211ACCD4E9}"/>
              </a:ext>
            </a:extLst>
          </p:cNvPr>
          <p:cNvSpPr>
            <a:spLocks noGrp="1"/>
          </p:cNvSpPr>
          <p:nvPr>
            <p:ph idx="1"/>
          </p:nvPr>
        </p:nvSpPr>
        <p:spPr/>
        <p:txBody>
          <a:bodyPr/>
          <a:lstStyle/>
          <a:p>
            <a:r>
              <a:rPr lang="en-AU" altLang="hu-HU" dirty="0">
                <a:hlinkClick r:id="rId2"/>
              </a:rPr>
              <a:t>http://trove.nla.gov.au/</a:t>
            </a:r>
            <a:endParaRPr lang="en-AU" altLang="hu-HU" dirty="0"/>
          </a:p>
          <a:p>
            <a:endParaRPr lang="hu-HU" dirty="0"/>
          </a:p>
        </p:txBody>
      </p:sp>
    </p:spTree>
    <p:extLst>
      <p:ext uri="{BB962C8B-B14F-4D97-AF65-F5344CB8AC3E}">
        <p14:creationId xmlns:p14="http://schemas.microsoft.com/office/powerpoint/2010/main" val="14675935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FA95BCD-DBE6-4EB6-9AC3-C49763ABFEA6}"/>
              </a:ext>
            </a:extLst>
          </p:cNvPr>
          <p:cNvSpPr>
            <a:spLocks noGrp="1"/>
          </p:cNvSpPr>
          <p:nvPr>
            <p:ph type="title"/>
          </p:nvPr>
        </p:nvSpPr>
        <p:spPr/>
        <p:txBody>
          <a:bodyPr/>
          <a:lstStyle/>
          <a:p>
            <a:r>
              <a:rPr lang="hu-HU" dirty="0"/>
              <a:t>Könyvtáron kívüli kezdeményezések</a:t>
            </a:r>
          </a:p>
        </p:txBody>
      </p:sp>
      <p:sp>
        <p:nvSpPr>
          <p:cNvPr id="3" name="Tartalom helye 2">
            <a:extLst>
              <a:ext uri="{FF2B5EF4-FFF2-40B4-BE49-F238E27FC236}">
                <a16:creationId xmlns:a16="http://schemas.microsoft.com/office/drawing/2014/main" id="{DE793820-D38E-4279-BA04-CBD54E25902F}"/>
              </a:ext>
            </a:extLst>
          </p:cNvPr>
          <p:cNvSpPr>
            <a:spLocks noGrp="1"/>
          </p:cNvSpPr>
          <p:nvPr>
            <p:ph idx="1"/>
          </p:nvPr>
        </p:nvSpPr>
        <p:spPr/>
        <p:txBody>
          <a:bodyPr/>
          <a:lstStyle/>
          <a:p>
            <a:r>
              <a:rPr lang="hu-HU" altLang="hu-HU" dirty="0"/>
              <a:t>Könyvtáron kívüli kezdeményezés, a Dublin </a:t>
            </a:r>
            <a:r>
              <a:rPr lang="hu-HU" altLang="hu-HU" dirty="0" err="1"/>
              <a:t>Core</a:t>
            </a:r>
            <a:endParaRPr lang="hu-HU" altLang="hu-HU" dirty="0"/>
          </a:p>
          <a:p>
            <a:r>
              <a:rPr lang="hu-HU" dirty="0"/>
              <a:t>2009: CIDOC CRM múzeumi </a:t>
            </a:r>
            <a:r>
              <a:rPr lang="hu-HU" dirty="0" err="1"/>
              <a:t>Conceptual</a:t>
            </a:r>
            <a:r>
              <a:rPr lang="hu-HU" dirty="0"/>
              <a:t> </a:t>
            </a:r>
            <a:r>
              <a:rPr lang="hu-HU" dirty="0" err="1"/>
              <a:t>Reference</a:t>
            </a:r>
            <a:r>
              <a:rPr lang="hu-HU" dirty="0"/>
              <a:t> </a:t>
            </a:r>
            <a:r>
              <a:rPr lang="hu-HU" dirty="0" err="1"/>
              <a:t>Model</a:t>
            </a:r>
            <a:r>
              <a:rPr lang="hu-HU" dirty="0"/>
              <a:t> </a:t>
            </a:r>
            <a:r>
              <a:rPr lang="hu-HU" dirty="0">
                <a:sym typeface="Wingdings" panose="05000000000000000000" pitchFamily="2" charset="2"/>
              </a:rPr>
              <a:t> </a:t>
            </a:r>
            <a:r>
              <a:rPr lang="hu-HU" dirty="0" err="1">
                <a:sym typeface="Wingdings" panose="05000000000000000000" pitchFamily="2" charset="2"/>
              </a:rPr>
              <a:t>FRBRoo</a:t>
            </a:r>
            <a:endParaRPr lang="hu-HU" dirty="0"/>
          </a:p>
        </p:txBody>
      </p:sp>
    </p:spTree>
    <p:extLst>
      <p:ext uri="{BB962C8B-B14F-4D97-AF65-F5344CB8AC3E}">
        <p14:creationId xmlns:p14="http://schemas.microsoft.com/office/powerpoint/2010/main" val="10127420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38B25AE-0793-48D6-BE31-84F801FF8093}"/>
              </a:ext>
            </a:extLst>
          </p:cNvPr>
          <p:cNvSpPr>
            <a:spLocks noGrp="1"/>
          </p:cNvSpPr>
          <p:nvPr>
            <p:ph type="title"/>
          </p:nvPr>
        </p:nvSpPr>
        <p:spPr/>
        <p:txBody>
          <a:bodyPr/>
          <a:lstStyle/>
          <a:p>
            <a:r>
              <a:rPr lang="hu-HU" dirty="0"/>
              <a:t>http://schema.org/</a:t>
            </a:r>
          </a:p>
        </p:txBody>
      </p:sp>
      <p:sp>
        <p:nvSpPr>
          <p:cNvPr id="3" name="Tartalom helye 2">
            <a:extLst>
              <a:ext uri="{FF2B5EF4-FFF2-40B4-BE49-F238E27FC236}">
                <a16:creationId xmlns:a16="http://schemas.microsoft.com/office/drawing/2014/main" id="{E1A84A2D-8895-43B5-9571-5BC6E5C2E4A3}"/>
              </a:ext>
            </a:extLst>
          </p:cNvPr>
          <p:cNvSpPr>
            <a:spLocks noGrp="1"/>
          </p:cNvSpPr>
          <p:nvPr>
            <p:ph idx="1"/>
          </p:nvPr>
        </p:nvSpPr>
        <p:spPr/>
        <p:txBody>
          <a:bodyPr/>
          <a:lstStyle/>
          <a:p>
            <a:r>
              <a:rPr lang="hu-HU" dirty="0"/>
              <a:t>olyan együttműködési, közösségi tevékenység, amelynek feladata az interneten, a weboldalakon, az e-mail üzenetekben és azon kívül létrehozott strukturált adatok sémáinak létrehozása, fenntartása és népszerűsítése.</a:t>
            </a:r>
          </a:p>
        </p:txBody>
      </p:sp>
    </p:spTree>
    <p:extLst>
      <p:ext uri="{BB962C8B-B14F-4D97-AF65-F5344CB8AC3E}">
        <p14:creationId xmlns:p14="http://schemas.microsoft.com/office/powerpoint/2010/main" val="26219699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Entitások második csoportja</a:t>
            </a:r>
          </a:p>
        </p:txBody>
      </p:sp>
      <p:sp>
        <p:nvSpPr>
          <p:cNvPr id="3" name="Tartalom helye 2"/>
          <p:cNvSpPr>
            <a:spLocks noGrp="1"/>
          </p:cNvSpPr>
          <p:nvPr>
            <p:ph idx="1"/>
          </p:nvPr>
        </p:nvSpPr>
        <p:spPr/>
        <p:txBody>
          <a:bodyPr/>
          <a:lstStyle/>
          <a:p>
            <a:pPr marL="0" indent="0">
              <a:buNone/>
            </a:pPr>
            <a:r>
              <a:rPr lang="hu-HU" dirty="0"/>
              <a:t>A személy attribútumai linkelt adatként a </a:t>
            </a:r>
            <a:r>
              <a:rPr lang="hu-HU" dirty="0" err="1"/>
              <a:t>VIAF-ban</a:t>
            </a:r>
            <a:endParaRPr lang="hu-HU" dirty="0"/>
          </a:p>
          <a:p>
            <a:pPr marL="0" indent="0">
              <a:buNone/>
            </a:pPr>
            <a:endParaRPr lang="hu-HU" dirty="0"/>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4311" y="2857499"/>
            <a:ext cx="6892087" cy="2803561"/>
          </a:xfrm>
          <a:prstGeom prst="rect">
            <a:avLst/>
          </a:prstGeom>
        </p:spPr>
      </p:pic>
    </p:spTree>
    <p:extLst>
      <p:ext uri="{BB962C8B-B14F-4D97-AF65-F5344CB8AC3E}">
        <p14:creationId xmlns:p14="http://schemas.microsoft.com/office/powerpoint/2010/main" val="2802801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733551" y="329899"/>
            <a:ext cx="9771062" cy="1280890"/>
          </a:xfrm>
        </p:spPr>
        <p:txBody>
          <a:bodyPr>
            <a:noAutofit/>
          </a:bodyPr>
          <a:lstStyle/>
          <a:p>
            <a:pPr eaLnBrk="1" hangingPunct="1"/>
            <a:r>
              <a:rPr lang="hu-HU" altLang="hu-HU" dirty="0">
                <a:cs typeface="Arial" panose="020B0604020202020204" pitchFamily="34" charset="0"/>
              </a:rPr>
              <a:t>LRM (</a:t>
            </a:r>
            <a:r>
              <a:rPr lang="en-AU" altLang="hu-HU" dirty="0">
                <a:cs typeface="Arial" panose="020B0604020202020204" pitchFamily="34" charset="0"/>
              </a:rPr>
              <a:t>FRBR, FRAD</a:t>
            </a:r>
            <a:r>
              <a:rPr lang="hu-HU" altLang="hu-HU" dirty="0">
                <a:cs typeface="Arial" panose="020B0604020202020204" pitchFamily="34" charset="0"/>
              </a:rPr>
              <a:t>,</a:t>
            </a:r>
            <a:r>
              <a:rPr lang="en-AU" altLang="hu-HU" dirty="0">
                <a:cs typeface="Arial" panose="020B0604020202020204" pitchFamily="34" charset="0"/>
              </a:rPr>
              <a:t>FRSAD</a:t>
            </a:r>
            <a:r>
              <a:rPr lang="hu-HU" altLang="hu-HU" dirty="0">
                <a:cs typeface="Arial" panose="020B0604020202020204" pitchFamily="34" charset="0"/>
              </a:rPr>
              <a:t>) modellek általános jellemzői</a:t>
            </a:r>
            <a:br>
              <a:rPr lang="en-AU" altLang="hu-HU" dirty="0">
                <a:cs typeface="Arial" panose="020B0604020202020204" pitchFamily="34" charset="0"/>
              </a:rPr>
            </a:br>
            <a:endParaRPr lang="en-AU" altLang="hu-HU" dirty="0">
              <a:cs typeface="Arial" panose="020B0604020202020204" pitchFamily="34" charset="0"/>
            </a:endParaRPr>
          </a:p>
        </p:txBody>
      </p:sp>
      <p:sp>
        <p:nvSpPr>
          <p:cNvPr id="8195" name="Content Placeholder 2"/>
          <p:cNvSpPr>
            <a:spLocks noGrp="1"/>
          </p:cNvSpPr>
          <p:nvPr>
            <p:ph idx="1"/>
          </p:nvPr>
        </p:nvSpPr>
        <p:spPr>
          <a:xfrm>
            <a:off x="1626919" y="1798122"/>
            <a:ext cx="9877693" cy="4953000"/>
          </a:xfrm>
        </p:spPr>
        <p:txBody>
          <a:bodyPr>
            <a:noAutofit/>
          </a:bodyPr>
          <a:lstStyle/>
          <a:p>
            <a:pPr marL="0" indent="0" eaLnBrk="1" hangingPunct="1">
              <a:buNone/>
            </a:pPr>
            <a:r>
              <a:rPr lang="hu-HU" altLang="hu-HU" sz="2200" b="1" dirty="0"/>
              <a:t>Módszerük</a:t>
            </a:r>
          </a:p>
          <a:p>
            <a:pPr marL="0" indent="0" eaLnBrk="1" hangingPunct="1">
              <a:buNone/>
            </a:pPr>
            <a:r>
              <a:rPr lang="hu-HU" altLang="hu-HU" sz="2200" dirty="0"/>
              <a:t>Entitás – kapcsolat modellbe helyezi a bibliográfiai adatokat </a:t>
            </a:r>
          </a:p>
          <a:p>
            <a:pPr marL="0" indent="0" eaLnBrk="1" hangingPunct="1">
              <a:buNone/>
            </a:pPr>
            <a:r>
              <a:rPr lang="hu-HU" altLang="hu-HU" sz="2200" b="1" dirty="0"/>
              <a:t>Céljuk</a:t>
            </a:r>
          </a:p>
          <a:p>
            <a:r>
              <a:rPr lang="hu-HU" altLang="hu-HU" sz="2200" dirty="0"/>
              <a:t>A helyi katalogizálási szabályoktól független katalogizálási koncepció kialakítása</a:t>
            </a:r>
          </a:p>
          <a:p>
            <a:r>
              <a:rPr lang="hu-HU" altLang="hu-HU" sz="2200" dirty="0"/>
              <a:t>a bibliográfiai és </a:t>
            </a:r>
            <a:r>
              <a:rPr lang="hu-HU" altLang="hu-HU" sz="2200" dirty="0" err="1"/>
              <a:t>authority</a:t>
            </a:r>
            <a:r>
              <a:rPr lang="hu-HU" altLang="hu-HU" sz="2200" dirty="0"/>
              <a:t> rekordok tartalmának és a felhasználói szükségleteknek a megfeleltetése</a:t>
            </a:r>
          </a:p>
          <a:p>
            <a:pPr marL="0" indent="0">
              <a:buNone/>
            </a:pPr>
            <a:r>
              <a:rPr lang="hu-HU" altLang="hu-HU" sz="2200" b="1" dirty="0"/>
              <a:t>De nem</a:t>
            </a:r>
          </a:p>
          <a:p>
            <a:r>
              <a:rPr lang="hu-HU" altLang="hu-HU" sz="2200" dirty="0"/>
              <a:t>katalogizálási szabályzat, nem adatmodell,</a:t>
            </a:r>
          </a:p>
          <a:p>
            <a:r>
              <a:rPr lang="hu-HU" altLang="hu-HU" sz="2200" dirty="0"/>
              <a:t>nem tartalmaz leírást arra, hogyan kell alkalmazni a követelményeket online katalógusokban</a:t>
            </a:r>
            <a:endParaRPr lang="en-AU" altLang="hu-HU" sz="2200" dirty="0"/>
          </a:p>
          <a:p>
            <a:pPr eaLnBrk="1" hangingPunct="1"/>
            <a:endParaRPr lang="en-AU" altLang="hu-HU" sz="2200" dirty="0"/>
          </a:p>
        </p:txBody>
      </p:sp>
      <p:sp>
        <p:nvSpPr>
          <p:cNvPr id="819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4A1922B-D359-4ABF-9E07-F3DEE494780C}" type="slidenum">
              <a:rPr lang="en-AU" altLang="en-US" sz="1200">
                <a:solidFill>
                  <a:srgbClr val="898989"/>
                </a:solidFill>
              </a:rPr>
              <a:pPr>
                <a:spcBef>
                  <a:spcPct val="0"/>
                </a:spcBef>
                <a:buFontTx/>
                <a:buNone/>
              </a:pPr>
              <a:t>8</a:t>
            </a:fld>
            <a:endParaRPr lang="en-AU" altLang="en-US" sz="1200">
              <a:solidFill>
                <a:srgbClr val="898989"/>
              </a:solidFill>
            </a:endParaRPr>
          </a:p>
        </p:txBody>
      </p:sp>
    </p:spTree>
    <p:extLst>
      <p:ext uri="{BB962C8B-B14F-4D97-AF65-F5344CB8AC3E}">
        <p14:creationId xmlns:p14="http://schemas.microsoft.com/office/powerpoint/2010/main" val="22591006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t>A forrásleíró keretrendszer alapfogalmai</a:t>
            </a:r>
            <a:br>
              <a:rPr lang="hu-HU" dirty="0"/>
            </a:br>
            <a:r>
              <a:rPr lang="hu-HU" sz="3200" dirty="0" err="1"/>
              <a:t>Resource</a:t>
            </a:r>
            <a:r>
              <a:rPr lang="hu-HU" sz="3200" dirty="0"/>
              <a:t> </a:t>
            </a:r>
            <a:r>
              <a:rPr lang="hu-HU" sz="3200" dirty="0" err="1"/>
              <a:t>Description</a:t>
            </a:r>
            <a:r>
              <a:rPr lang="hu-HU" sz="3200" dirty="0"/>
              <a:t> Framework (RDF)</a:t>
            </a:r>
            <a:endParaRPr lang="hu-HU" dirty="0"/>
          </a:p>
        </p:txBody>
      </p:sp>
      <p:sp>
        <p:nvSpPr>
          <p:cNvPr id="3" name="Tartalom helye 2"/>
          <p:cNvSpPr>
            <a:spLocks noGrp="1"/>
          </p:cNvSpPr>
          <p:nvPr>
            <p:ph sz="half" idx="1"/>
          </p:nvPr>
        </p:nvSpPr>
        <p:spPr>
          <a:xfrm>
            <a:off x="639593" y="4065626"/>
            <a:ext cx="2823454" cy="1342953"/>
          </a:xfrm>
          <a:solidFill>
            <a:schemeClr val="bg2"/>
          </a:solidFill>
        </p:spPr>
        <p:txBody>
          <a:bodyPr>
            <a:normAutofit/>
          </a:bodyPr>
          <a:lstStyle/>
          <a:p>
            <a:pPr marL="0" indent="0">
              <a:buNone/>
            </a:pPr>
            <a:r>
              <a:rPr lang="hu-HU" sz="2000" dirty="0"/>
              <a:t>A dolog, a „valami”, amiről az állítás szól = </a:t>
            </a:r>
            <a:r>
              <a:rPr lang="hu-HU" sz="2000" b="1" dirty="0"/>
              <a:t>alany (</a:t>
            </a:r>
            <a:r>
              <a:rPr lang="hu-HU" sz="2000" b="1" dirty="0" err="1"/>
              <a:t>subject</a:t>
            </a:r>
            <a:r>
              <a:rPr lang="hu-HU" sz="2000" b="1" dirty="0"/>
              <a:t>)</a:t>
            </a:r>
          </a:p>
          <a:p>
            <a:pPr marL="0" indent="0">
              <a:buNone/>
            </a:pPr>
            <a:endParaRPr lang="hu-HU" sz="2000" b="1" dirty="0"/>
          </a:p>
        </p:txBody>
      </p:sp>
      <p:sp>
        <p:nvSpPr>
          <p:cNvPr id="5" name="Szövegdoboz 4"/>
          <p:cNvSpPr txBox="1"/>
          <p:nvPr/>
        </p:nvSpPr>
        <p:spPr>
          <a:xfrm>
            <a:off x="639593" y="1905000"/>
            <a:ext cx="11163301" cy="461665"/>
          </a:xfrm>
          <a:prstGeom prst="rect">
            <a:avLst/>
          </a:prstGeom>
          <a:noFill/>
        </p:spPr>
        <p:txBody>
          <a:bodyPr wrap="square" rtlCol="0">
            <a:spAutoFit/>
          </a:bodyPr>
          <a:lstStyle/>
          <a:p>
            <a:r>
              <a:rPr lang="hu-HU" sz="2400" dirty="0"/>
              <a:t>A </a:t>
            </a:r>
            <a:r>
              <a:rPr lang="hu-HU" sz="2400" b="1" dirty="0"/>
              <a:t>gráf adatmodell</a:t>
            </a:r>
            <a:r>
              <a:rPr lang="hu-HU" sz="2400" dirty="0"/>
              <a:t>: egyszerű kijelentő mondatok (</a:t>
            </a:r>
            <a:r>
              <a:rPr lang="hu-HU" sz="2400" dirty="0" err="1"/>
              <a:t>tripletek</a:t>
            </a:r>
            <a:r>
              <a:rPr lang="hu-HU" sz="2400" dirty="0"/>
              <a:t>) gyűjteménye</a:t>
            </a:r>
          </a:p>
        </p:txBody>
      </p:sp>
      <p:sp>
        <p:nvSpPr>
          <p:cNvPr id="6" name="Fánk 5"/>
          <p:cNvSpPr/>
          <p:nvPr/>
        </p:nvSpPr>
        <p:spPr>
          <a:xfrm>
            <a:off x="797668" y="2762655"/>
            <a:ext cx="2354094" cy="1128409"/>
          </a:xfrm>
          <a:prstGeom prst="donut">
            <a:avLst>
              <a:gd name="adj" fmla="val 43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7" name="Fánk 6"/>
          <p:cNvSpPr/>
          <p:nvPr/>
        </p:nvSpPr>
        <p:spPr>
          <a:xfrm>
            <a:off x="8434372" y="2762655"/>
            <a:ext cx="2354094" cy="1128409"/>
          </a:xfrm>
          <a:prstGeom prst="donut">
            <a:avLst>
              <a:gd name="adj" fmla="val 43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8" name="Jobbra nyíl 7"/>
          <p:cNvSpPr/>
          <p:nvPr/>
        </p:nvSpPr>
        <p:spPr>
          <a:xfrm>
            <a:off x="3326860" y="3185890"/>
            <a:ext cx="4863829" cy="2382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Szövegdoboz 10"/>
          <p:cNvSpPr txBox="1"/>
          <p:nvPr/>
        </p:nvSpPr>
        <p:spPr>
          <a:xfrm>
            <a:off x="3463047" y="4065626"/>
            <a:ext cx="4727642" cy="707886"/>
          </a:xfrm>
          <a:prstGeom prst="rect">
            <a:avLst/>
          </a:prstGeom>
          <a:noFill/>
        </p:spPr>
        <p:txBody>
          <a:bodyPr wrap="square" rtlCol="0">
            <a:spAutoFit/>
          </a:bodyPr>
          <a:lstStyle/>
          <a:p>
            <a:pPr algn="ctr"/>
            <a:r>
              <a:rPr lang="hu-HU" sz="2000" dirty="0"/>
              <a:t>ennek az alanynak” vannak tulajdonságai = </a:t>
            </a:r>
            <a:r>
              <a:rPr lang="hu-HU" sz="2000" b="1" dirty="0"/>
              <a:t>állítás (</a:t>
            </a:r>
            <a:r>
              <a:rPr lang="hu-HU" sz="2000" b="1" dirty="0" err="1"/>
              <a:t>predicate</a:t>
            </a:r>
            <a:r>
              <a:rPr lang="hu-HU" sz="2000" b="1" dirty="0"/>
              <a:t>)</a:t>
            </a:r>
            <a:endParaRPr lang="hu-HU" sz="2000" dirty="0"/>
          </a:p>
        </p:txBody>
      </p:sp>
      <p:sp>
        <p:nvSpPr>
          <p:cNvPr id="12" name="Szövegdoboz 11"/>
          <p:cNvSpPr txBox="1"/>
          <p:nvPr/>
        </p:nvSpPr>
        <p:spPr>
          <a:xfrm>
            <a:off x="8657617" y="4065626"/>
            <a:ext cx="3365770" cy="1323439"/>
          </a:xfrm>
          <a:prstGeom prst="rect">
            <a:avLst/>
          </a:prstGeom>
          <a:noFill/>
        </p:spPr>
        <p:txBody>
          <a:bodyPr wrap="square" rtlCol="0">
            <a:spAutoFit/>
          </a:bodyPr>
          <a:lstStyle/>
          <a:p>
            <a:r>
              <a:rPr lang="hu-HU" sz="2000" dirty="0"/>
              <a:t>ennek az állításnak vannak értékei = </a:t>
            </a:r>
            <a:r>
              <a:rPr lang="hu-HU" sz="2000" b="1" dirty="0"/>
              <a:t>tárgy (</a:t>
            </a:r>
            <a:r>
              <a:rPr lang="hu-HU" sz="2000" b="1" dirty="0" err="1"/>
              <a:t>object</a:t>
            </a:r>
            <a:r>
              <a:rPr lang="hu-HU" sz="2000" b="1" dirty="0"/>
              <a:t>)</a:t>
            </a:r>
          </a:p>
          <a:p>
            <a:endParaRPr lang="hu-HU" sz="2000" dirty="0"/>
          </a:p>
        </p:txBody>
      </p:sp>
      <p:sp>
        <p:nvSpPr>
          <p:cNvPr id="21" name="Szövegdoboz 20"/>
          <p:cNvSpPr txBox="1"/>
          <p:nvPr/>
        </p:nvSpPr>
        <p:spPr>
          <a:xfrm>
            <a:off x="1108953" y="3008849"/>
            <a:ext cx="1731523" cy="646331"/>
          </a:xfrm>
          <a:prstGeom prst="rect">
            <a:avLst/>
          </a:prstGeom>
          <a:noFill/>
        </p:spPr>
        <p:txBody>
          <a:bodyPr wrap="square" rtlCol="0">
            <a:spAutoFit/>
          </a:bodyPr>
          <a:lstStyle/>
          <a:p>
            <a:pPr algn="ctr"/>
            <a:r>
              <a:rPr lang="hu-HU" dirty="0"/>
              <a:t>Alany csomópont</a:t>
            </a:r>
          </a:p>
        </p:txBody>
      </p:sp>
      <p:sp>
        <p:nvSpPr>
          <p:cNvPr id="22" name="Szövegdoboz 21"/>
          <p:cNvSpPr txBox="1"/>
          <p:nvPr/>
        </p:nvSpPr>
        <p:spPr>
          <a:xfrm>
            <a:off x="8833931" y="3054971"/>
            <a:ext cx="1731523" cy="646331"/>
          </a:xfrm>
          <a:prstGeom prst="rect">
            <a:avLst/>
          </a:prstGeom>
          <a:noFill/>
        </p:spPr>
        <p:txBody>
          <a:bodyPr wrap="square" rtlCol="0">
            <a:spAutoFit/>
          </a:bodyPr>
          <a:lstStyle/>
          <a:p>
            <a:pPr algn="ctr"/>
            <a:r>
              <a:rPr lang="hu-HU" dirty="0"/>
              <a:t>Tárgy csomópont</a:t>
            </a:r>
          </a:p>
        </p:txBody>
      </p:sp>
      <p:sp>
        <p:nvSpPr>
          <p:cNvPr id="9" name="Jobbra nyíl 8">
            <a:hlinkClick r:id="rId3" action="ppaction://hlinksldjump"/>
          </p:cNvPr>
          <p:cNvSpPr/>
          <p:nvPr/>
        </p:nvSpPr>
        <p:spPr>
          <a:xfrm>
            <a:off x="10489915" y="6133672"/>
            <a:ext cx="554804" cy="4006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7565027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Relációk és tulajdonságaik = RDF címkézett gráf</a:t>
            </a:r>
          </a:p>
        </p:txBody>
      </p:sp>
      <p:sp>
        <p:nvSpPr>
          <p:cNvPr id="6" name="Fánk 5"/>
          <p:cNvSpPr/>
          <p:nvPr/>
        </p:nvSpPr>
        <p:spPr>
          <a:xfrm>
            <a:off x="1854926" y="1789611"/>
            <a:ext cx="2259874" cy="1031966"/>
          </a:xfrm>
          <a:prstGeom prst="donut">
            <a:avLst>
              <a:gd name="adj" fmla="val 60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8" name="Fánk 7"/>
          <p:cNvSpPr/>
          <p:nvPr/>
        </p:nvSpPr>
        <p:spPr>
          <a:xfrm>
            <a:off x="5730240" y="3130211"/>
            <a:ext cx="2259874" cy="1031966"/>
          </a:xfrm>
          <a:prstGeom prst="donut">
            <a:avLst>
              <a:gd name="adj" fmla="val 60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9" name="Fánk 8"/>
          <p:cNvSpPr/>
          <p:nvPr/>
        </p:nvSpPr>
        <p:spPr>
          <a:xfrm>
            <a:off x="2984863" y="5565024"/>
            <a:ext cx="2259874" cy="1031966"/>
          </a:xfrm>
          <a:prstGeom prst="donut">
            <a:avLst>
              <a:gd name="adj" fmla="val 60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7" name="Szövegdoboz 6"/>
          <p:cNvSpPr txBox="1"/>
          <p:nvPr/>
        </p:nvSpPr>
        <p:spPr>
          <a:xfrm>
            <a:off x="2233749" y="2055940"/>
            <a:ext cx="1502228" cy="461665"/>
          </a:xfrm>
          <a:prstGeom prst="rect">
            <a:avLst/>
          </a:prstGeom>
          <a:noFill/>
        </p:spPr>
        <p:txBody>
          <a:bodyPr wrap="square" rtlCol="0">
            <a:spAutoFit/>
          </a:bodyPr>
          <a:lstStyle/>
          <a:p>
            <a:pPr algn="ctr"/>
            <a:r>
              <a:rPr lang="hu-HU" sz="2400" b="1" dirty="0"/>
              <a:t>London</a:t>
            </a:r>
          </a:p>
        </p:txBody>
      </p:sp>
      <p:sp>
        <p:nvSpPr>
          <p:cNvPr id="11" name="Szövegdoboz 10"/>
          <p:cNvSpPr txBox="1"/>
          <p:nvPr/>
        </p:nvSpPr>
        <p:spPr>
          <a:xfrm>
            <a:off x="6109063" y="3415361"/>
            <a:ext cx="1502228" cy="461665"/>
          </a:xfrm>
          <a:prstGeom prst="rect">
            <a:avLst/>
          </a:prstGeom>
          <a:noFill/>
        </p:spPr>
        <p:txBody>
          <a:bodyPr wrap="square" rtlCol="0">
            <a:spAutoFit/>
          </a:bodyPr>
          <a:lstStyle/>
          <a:p>
            <a:pPr algn="ctr"/>
            <a:r>
              <a:rPr lang="hu-HU" sz="2400" b="1" dirty="0"/>
              <a:t>Anglia</a:t>
            </a:r>
          </a:p>
        </p:txBody>
      </p:sp>
      <p:sp>
        <p:nvSpPr>
          <p:cNvPr id="12" name="Szövegdoboz 11"/>
          <p:cNvSpPr txBox="1"/>
          <p:nvPr/>
        </p:nvSpPr>
        <p:spPr>
          <a:xfrm>
            <a:off x="3257005" y="5665508"/>
            <a:ext cx="1715589" cy="830997"/>
          </a:xfrm>
          <a:prstGeom prst="rect">
            <a:avLst/>
          </a:prstGeom>
          <a:noFill/>
        </p:spPr>
        <p:txBody>
          <a:bodyPr wrap="square" rtlCol="0">
            <a:spAutoFit/>
          </a:bodyPr>
          <a:lstStyle/>
          <a:p>
            <a:pPr algn="ctr"/>
            <a:r>
              <a:rPr lang="hu-HU" sz="2400" b="1" dirty="0"/>
              <a:t>Egyesült Királyság</a:t>
            </a:r>
          </a:p>
        </p:txBody>
      </p:sp>
      <p:cxnSp>
        <p:nvCxnSpPr>
          <p:cNvPr id="13" name="Egyenes összekötő nyíllal 12"/>
          <p:cNvCxnSpPr/>
          <p:nvPr/>
        </p:nvCxnSpPr>
        <p:spPr>
          <a:xfrm>
            <a:off x="3944983" y="2690949"/>
            <a:ext cx="1785257" cy="72441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gyenes összekötő nyíllal 14"/>
          <p:cNvCxnSpPr/>
          <p:nvPr/>
        </p:nvCxnSpPr>
        <p:spPr>
          <a:xfrm>
            <a:off x="2984863" y="2890986"/>
            <a:ext cx="751114" cy="257355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gyenes összekötő nyíllal 16"/>
          <p:cNvCxnSpPr/>
          <p:nvPr/>
        </p:nvCxnSpPr>
        <p:spPr>
          <a:xfrm flipH="1">
            <a:off x="4545874" y="4177762"/>
            <a:ext cx="1876698" cy="128677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8" name="Szövegdoboz 17"/>
          <p:cNvSpPr txBox="1"/>
          <p:nvPr/>
        </p:nvSpPr>
        <p:spPr>
          <a:xfrm>
            <a:off x="2592924" y="3661381"/>
            <a:ext cx="1521875" cy="369332"/>
          </a:xfrm>
          <a:prstGeom prst="rect">
            <a:avLst/>
          </a:prstGeom>
          <a:solidFill>
            <a:srgbClr val="FFC000"/>
          </a:solidFill>
        </p:spPr>
        <p:txBody>
          <a:bodyPr wrap="square" rtlCol="0">
            <a:spAutoFit/>
          </a:bodyPr>
          <a:lstStyle/>
          <a:p>
            <a:pPr algn="ctr"/>
            <a:r>
              <a:rPr lang="hu-HU" b="1" dirty="0"/>
              <a:t>fővárosa</a:t>
            </a:r>
          </a:p>
        </p:txBody>
      </p:sp>
      <p:sp>
        <p:nvSpPr>
          <p:cNvPr id="20" name="Szövegdoboz 19"/>
          <p:cNvSpPr txBox="1"/>
          <p:nvPr/>
        </p:nvSpPr>
        <p:spPr>
          <a:xfrm>
            <a:off x="4005890" y="2795165"/>
            <a:ext cx="1521875" cy="369332"/>
          </a:xfrm>
          <a:prstGeom prst="rect">
            <a:avLst/>
          </a:prstGeom>
          <a:solidFill>
            <a:srgbClr val="FFC000"/>
          </a:solidFill>
        </p:spPr>
        <p:txBody>
          <a:bodyPr wrap="square" rtlCol="0">
            <a:spAutoFit/>
          </a:bodyPr>
          <a:lstStyle/>
          <a:p>
            <a:pPr algn="ctr"/>
            <a:r>
              <a:rPr lang="hu-HU" b="1" dirty="0"/>
              <a:t>fővárosa</a:t>
            </a:r>
          </a:p>
        </p:txBody>
      </p:sp>
      <p:sp>
        <p:nvSpPr>
          <p:cNvPr id="21" name="Szövegdoboz 20"/>
          <p:cNvSpPr txBox="1"/>
          <p:nvPr/>
        </p:nvSpPr>
        <p:spPr>
          <a:xfrm>
            <a:off x="4723285" y="4555246"/>
            <a:ext cx="1521875" cy="369332"/>
          </a:xfrm>
          <a:prstGeom prst="rect">
            <a:avLst/>
          </a:prstGeom>
          <a:solidFill>
            <a:srgbClr val="FFC000"/>
          </a:solidFill>
        </p:spPr>
        <p:txBody>
          <a:bodyPr wrap="square" rtlCol="0">
            <a:spAutoFit/>
          </a:bodyPr>
          <a:lstStyle/>
          <a:p>
            <a:pPr algn="ctr"/>
            <a:r>
              <a:rPr lang="hu-HU" b="1" dirty="0"/>
              <a:t>része</a:t>
            </a:r>
          </a:p>
        </p:txBody>
      </p:sp>
      <p:sp>
        <p:nvSpPr>
          <p:cNvPr id="19" name="Szövegdoboz 18"/>
          <p:cNvSpPr txBox="1"/>
          <p:nvPr/>
        </p:nvSpPr>
        <p:spPr>
          <a:xfrm>
            <a:off x="629267" y="2301229"/>
            <a:ext cx="1502228" cy="400110"/>
          </a:xfrm>
          <a:prstGeom prst="rect">
            <a:avLst/>
          </a:prstGeom>
          <a:noFill/>
        </p:spPr>
        <p:txBody>
          <a:bodyPr wrap="square" rtlCol="0">
            <a:spAutoFit/>
          </a:bodyPr>
          <a:lstStyle/>
          <a:p>
            <a:pPr algn="ctr"/>
            <a:r>
              <a:rPr lang="hu-HU" sz="2000" dirty="0" err="1"/>
              <a:t>subject</a:t>
            </a:r>
            <a:endParaRPr lang="hu-HU" sz="2000" dirty="0"/>
          </a:p>
        </p:txBody>
      </p:sp>
      <p:sp>
        <p:nvSpPr>
          <p:cNvPr id="22" name="Szövegdoboz 21"/>
          <p:cNvSpPr txBox="1"/>
          <p:nvPr/>
        </p:nvSpPr>
        <p:spPr>
          <a:xfrm>
            <a:off x="1815281" y="6140719"/>
            <a:ext cx="1502228" cy="400110"/>
          </a:xfrm>
          <a:prstGeom prst="rect">
            <a:avLst/>
          </a:prstGeom>
          <a:noFill/>
        </p:spPr>
        <p:txBody>
          <a:bodyPr wrap="square" rtlCol="0">
            <a:spAutoFit/>
          </a:bodyPr>
          <a:lstStyle/>
          <a:p>
            <a:pPr algn="ctr"/>
            <a:r>
              <a:rPr lang="hu-HU" sz="2000" dirty="0" err="1"/>
              <a:t>subject</a:t>
            </a:r>
            <a:endParaRPr lang="hu-HU" sz="2000" dirty="0"/>
          </a:p>
        </p:txBody>
      </p:sp>
      <p:sp>
        <p:nvSpPr>
          <p:cNvPr id="23" name="Szövegdoboz 22"/>
          <p:cNvSpPr txBox="1"/>
          <p:nvPr/>
        </p:nvSpPr>
        <p:spPr>
          <a:xfrm>
            <a:off x="7239000" y="3948944"/>
            <a:ext cx="1502228" cy="400110"/>
          </a:xfrm>
          <a:prstGeom prst="rect">
            <a:avLst/>
          </a:prstGeom>
          <a:noFill/>
        </p:spPr>
        <p:txBody>
          <a:bodyPr wrap="square" rtlCol="0">
            <a:spAutoFit/>
          </a:bodyPr>
          <a:lstStyle/>
          <a:p>
            <a:pPr algn="ctr"/>
            <a:r>
              <a:rPr lang="hu-HU" sz="2000" dirty="0" err="1"/>
              <a:t>object</a:t>
            </a:r>
            <a:endParaRPr lang="hu-HU" sz="2000" dirty="0"/>
          </a:p>
        </p:txBody>
      </p:sp>
      <p:sp>
        <p:nvSpPr>
          <p:cNvPr id="5" name="Szövegdoboz 4"/>
          <p:cNvSpPr txBox="1"/>
          <p:nvPr/>
        </p:nvSpPr>
        <p:spPr>
          <a:xfrm>
            <a:off x="6739847" y="3130211"/>
            <a:ext cx="630784" cy="369332"/>
          </a:xfrm>
          <a:prstGeom prst="rect">
            <a:avLst/>
          </a:prstGeom>
          <a:noFill/>
        </p:spPr>
        <p:txBody>
          <a:bodyPr wrap="square" rtlCol="0">
            <a:spAutoFit/>
          </a:bodyPr>
          <a:lstStyle/>
          <a:p>
            <a:r>
              <a:rPr lang="hu-HU" dirty="0"/>
              <a:t>URI</a:t>
            </a:r>
          </a:p>
        </p:txBody>
      </p:sp>
      <p:sp>
        <p:nvSpPr>
          <p:cNvPr id="24" name="Szövegdoboz 23"/>
          <p:cNvSpPr txBox="1"/>
          <p:nvPr/>
        </p:nvSpPr>
        <p:spPr>
          <a:xfrm>
            <a:off x="3493997" y="1974277"/>
            <a:ext cx="630784" cy="369332"/>
          </a:xfrm>
          <a:prstGeom prst="rect">
            <a:avLst/>
          </a:prstGeom>
          <a:noFill/>
        </p:spPr>
        <p:txBody>
          <a:bodyPr wrap="square" rtlCol="0">
            <a:spAutoFit/>
          </a:bodyPr>
          <a:lstStyle/>
          <a:p>
            <a:r>
              <a:rPr lang="hu-HU" dirty="0"/>
              <a:t>URI</a:t>
            </a:r>
          </a:p>
        </p:txBody>
      </p:sp>
      <p:sp>
        <p:nvSpPr>
          <p:cNvPr id="25" name="Szövegdoboz 24"/>
          <p:cNvSpPr txBox="1"/>
          <p:nvPr/>
        </p:nvSpPr>
        <p:spPr>
          <a:xfrm>
            <a:off x="4671915" y="5836854"/>
            <a:ext cx="630784" cy="369332"/>
          </a:xfrm>
          <a:prstGeom prst="rect">
            <a:avLst/>
          </a:prstGeom>
          <a:noFill/>
        </p:spPr>
        <p:txBody>
          <a:bodyPr wrap="square" rtlCol="0">
            <a:spAutoFit/>
          </a:bodyPr>
          <a:lstStyle/>
          <a:p>
            <a:r>
              <a:rPr lang="hu-HU" dirty="0"/>
              <a:t>URI</a:t>
            </a:r>
          </a:p>
        </p:txBody>
      </p:sp>
      <p:sp>
        <p:nvSpPr>
          <p:cNvPr id="26" name="Szövegdoboz 25"/>
          <p:cNvSpPr txBox="1"/>
          <p:nvPr/>
        </p:nvSpPr>
        <p:spPr>
          <a:xfrm>
            <a:off x="6739847" y="4349054"/>
            <a:ext cx="1502228" cy="400110"/>
          </a:xfrm>
          <a:prstGeom prst="rect">
            <a:avLst/>
          </a:prstGeom>
          <a:noFill/>
        </p:spPr>
        <p:txBody>
          <a:bodyPr wrap="square" rtlCol="0">
            <a:spAutoFit/>
          </a:bodyPr>
          <a:lstStyle/>
          <a:p>
            <a:pPr algn="ctr"/>
            <a:r>
              <a:rPr lang="hu-HU" sz="2000" dirty="0" err="1"/>
              <a:t>subject</a:t>
            </a:r>
            <a:endParaRPr lang="hu-HU" sz="2000" dirty="0"/>
          </a:p>
        </p:txBody>
      </p:sp>
      <p:sp>
        <p:nvSpPr>
          <p:cNvPr id="27" name="Szövegdoboz 26"/>
          <p:cNvSpPr txBox="1"/>
          <p:nvPr/>
        </p:nvSpPr>
        <p:spPr>
          <a:xfrm>
            <a:off x="1482635" y="5806076"/>
            <a:ext cx="1502228" cy="400110"/>
          </a:xfrm>
          <a:prstGeom prst="rect">
            <a:avLst/>
          </a:prstGeom>
          <a:noFill/>
        </p:spPr>
        <p:txBody>
          <a:bodyPr wrap="square" rtlCol="0">
            <a:spAutoFit/>
          </a:bodyPr>
          <a:lstStyle/>
          <a:p>
            <a:pPr algn="ctr"/>
            <a:r>
              <a:rPr lang="hu-HU" sz="2000" dirty="0" err="1"/>
              <a:t>object</a:t>
            </a:r>
            <a:endParaRPr lang="hu-HU" sz="2000" dirty="0"/>
          </a:p>
        </p:txBody>
      </p:sp>
      <p:sp>
        <p:nvSpPr>
          <p:cNvPr id="28" name="Szövegdoboz 27"/>
          <p:cNvSpPr txBox="1"/>
          <p:nvPr/>
        </p:nvSpPr>
        <p:spPr>
          <a:xfrm>
            <a:off x="4025537" y="3130211"/>
            <a:ext cx="1502228" cy="369332"/>
          </a:xfrm>
          <a:prstGeom prst="rect">
            <a:avLst/>
          </a:prstGeom>
          <a:noFill/>
        </p:spPr>
        <p:txBody>
          <a:bodyPr wrap="square" rtlCol="0">
            <a:spAutoFit/>
          </a:bodyPr>
          <a:lstStyle/>
          <a:p>
            <a:pPr algn="ctr"/>
            <a:r>
              <a:rPr lang="hu-HU" dirty="0" err="1"/>
              <a:t>predicate</a:t>
            </a:r>
            <a:endParaRPr lang="hu-HU" dirty="0"/>
          </a:p>
        </p:txBody>
      </p:sp>
      <p:sp>
        <p:nvSpPr>
          <p:cNvPr id="29" name="Szövegdoboz 28"/>
          <p:cNvSpPr txBox="1"/>
          <p:nvPr/>
        </p:nvSpPr>
        <p:spPr>
          <a:xfrm>
            <a:off x="2622553" y="4030713"/>
            <a:ext cx="1502228" cy="369332"/>
          </a:xfrm>
          <a:prstGeom prst="rect">
            <a:avLst/>
          </a:prstGeom>
          <a:noFill/>
        </p:spPr>
        <p:txBody>
          <a:bodyPr wrap="square" rtlCol="0">
            <a:spAutoFit/>
          </a:bodyPr>
          <a:lstStyle/>
          <a:p>
            <a:pPr algn="ctr"/>
            <a:r>
              <a:rPr lang="hu-HU" dirty="0" err="1"/>
              <a:t>predicate</a:t>
            </a:r>
            <a:endParaRPr lang="hu-HU" dirty="0"/>
          </a:p>
        </p:txBody>
      </p:sp>
      <p:sp>
        <p:nvSpPr>
          <p:cNvPr id="30" name="Szövegdoboz 29"/>
          <p:cNvSpPr txBox="1"/>
          <p:nvPr/>
        </p:nvSpPr>
        <p:spPr>
          <a:xfrm>
            <a:off x="4733108" y="4924578"/>
            <a:ext cx="1502228" cy="369332"/>
          </a:xfrm>
          <a:prstGeom prst="rect">
            <a:avLst/>
          </a:prstGeom>
          <a:noFill/>
        </p:spPr>
        <p:txBody>
          <a:bodyPr wrap="square" rtlCol="0">
            <a:spAutoFit/>
          </a:bodyPr>
          <a:lstStyle/>
          <a:p>
            <a:pPr algn="ctr"/>
            <a:r>
              <a:rPr lang="hu-HU" dirty="0" err="1"/>
              <a:t>predicate</a:t>
            </a:r>
            <a:endParaRPr lang="hu-HU" dirty="0"/>
          </a:p>
        </p:txBody>
      </p:sp>
      <p:sp>
        <p:nvSpPr>
          <p:cNvPr id="31" name="Szövegdoboz 30"/>
          <p:cNvSpPr txBox="1"/>
          <p:nvPr/>
        </p:nvSpPr>
        <p:spPr>
          <a:xfrm>
            <a:off x="5139707" y="5154596"/>
            <a:ext cx="630784" cy="369332"/>
          </a:xfrm>
          <a:prstGeom prst="rect">
            <a:avLst/>
          </a:prstGeom>
          <a:noFill/>
        </p:spPr>
        <p:txBody>
          <a:bodyPr wrap="square" rtlCol="0">
            <a:spAutoFit/>
          </a:bodyPr>
          <a:lstStyle/>
          <a:p>
            <a:r>
              <a:rPr lang="hu-HU" dirty="0"/>
              <a:t>URI</a:t>
            </a:r>
          </a:p>
        </p:txBody>
      </p:sp>
      <p:sp>
        <p:nvSpPr>
          <p:cNvPr id="32" name="Szövegdoboz 31"/>
          <p:cNvSpPr txBox="1"/>
          <p:nvPr/>
        </p:nvSpPr>
        <p:spPr>
          <a:xfrm>
            <a:off x="4461259" y="3369062"/>
            <a:ext cx="630784" cy="369332"/>
          </a:xfrm>
          <a:prstGeom prst="rect">
            <a:avLst/>
          </a:prstGeom>
          <a:noFill/>
        </p:spPr>
        <p:txBody>
          <a:bodyPr wrap="square" rtlCol="0">
            <a:spAutoFit/>
          </a:bodyPr>
          <a:lstStyle/>
          <a:p>
            <a:r>
              <a:rPr lang="hu-HU" dirty="0"/>
              <a:t>URI</a:t>
            </a:r>
          </a:p>
        </p:txBody>
      </p:sp>
      <p:sp>
        <p:nvSpPr>
          <p:cNvPr id="33" name="Szövegdoboz 32"/>
          <p:cNvSpPr txBox="1"/>
          <p:nvPr/>
        </p:nvSpPr>
        <p:spPr>
          <a:xfrm>
            <a:off x="3045028" y="4266862"/>
            <a:ext cx="630784" cy="369332"/>
          </a:xfrm>
          <a:prstGeom prst="rect">
            <a:avLst/>
          </a:prstGeom>
          <a:noFill/>
        </p:spPr>
        <p:txBody>
          <a:bodyPr wrap="square" rtlCol="0">
            <a:spAutoFit/>
          </a:bodyPr>
          <a:lstStyle/>
          <a:p>
            <a:r>
              <a:rPr lang="hu-HU" dirty="0"/>
              <a:t>URI</a:t>
            </a:r>
          </a:p>
        </p:txBody>
      </p:sp>
      <p:sp>
        <p:nvSpPr>
          <p:cNvPr id="10" name="Szövegdoboz 9"/>
          <p:cNvSpPr txBox="1"/>
          <p:nvPr/>
        </p:nvSpPr>
        <p:spPr>
          <a:xfrm>
            <a:off x="8650840" y="1869897"/>
            <a:ext cx="3184989"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hu-HU" altLang="en-US" dirty="0"/>
              <a:t>Entitásokat kezelő forrásleíró ontológiák</a:t>
            </a:r>
            <a:endParaRPr lang="hu-HU" dirty="0"/>
          </a:p>
        </p:txBody>
      </p:sp>
      <p:sp>
        <p:nvSpPr>
          <p:cNvPr id="34" name="Szövegdoboz 33"/>
          <p:cNvSpPr txBox="1"/>
          <p:nvPr/>
        </p:nvSpPr>
        <p:spPr>
          <a:xfrm>
            <a:off x="8741228" y="3748889"/>
            <a:ext cx="3184989"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hu-HU" dirty="0"/>
              <a:t>Kontrollált szótárak</a:t>
            </a:r>
          </a:p>
        </p:txBody>
      </p:sp>
    </p:spTree>
    <p:extLst>
      <p:ext uri="{BB962C8B-B14F-4D97-AF65-F5344CB8AC3E}">
        <p14:creationId xmlns:p14="http://schemas.microsoft.com/office/powerpoint/2010/main" val="25569793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22364" y="500820"/>
            <a:ext cx="8911687" cy="1280890"/>
          </a:xfrm>
        </p:spPr>
        <p:txBody>
          <a:bodyPr/>
          <a:lstStyle/>
          <a:p>
            <a:r>
              <a:rPr lang="hu-HU" dirty="0"/>
              <a:t>RDF állítás</a:t>
            </a:r>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0994" y="1348564"/>
            <a:ext cx="7660938" cy="5298816"/>
          </a:xfrm>
        </p:spPr>
      </p:pic>
      <p:sp>
        <p:nvSpPr>
          <p:cNvPr id="5" name="Szövegdoboz 4"/>
          <p:cNvSpPr txBox="1"/>
          <p:nvPr/>
        </p:nvSpPr>
        <p:spPr>
          <a:xfrm>
            <a:off x="8640566" y="1438382"/>
            <a:ext cx="3308279" cy="646331"/>
          </a:xfrm>
          <a:prstGeom prst="rect">
            <a:avLst/>
          </a:prstGeom>
          <a:noFill/>
        </p:spPr>
        <p:txBody>
          <a:bodyPr wrap="square" rtlCol="0">
            <a:spAutoFit/>
          </a:bodyPr>
          <a:lstStyle/>
          <a:p>
            <a:r>
              <a:rPr lang="hu-HU" dirty="0"/>
              <a:t>Keresse a </a:t>
            </a:r>
            <a:r>
              <a:rPr lang="hu-HU" dirty="0" err="1"/>
              <a:t>WorldCat-ben</a:t>
            </a:r>
            <a:r>
              <a:rPr lang="hu-HU" dirty="0"/>
              <a:t>!</a:t>
            </a:r>
          </a:p>
          <a:p>
            <a:r>
              <a:rPr lang="hu-HU" dirty="0"/>
              <a:t>http://www.worldcat.org</a:t>
            </a:r>
          </a:p>
        </p:txBody>
      </p:sp>
    </p:spTree>
    <p:extLst>
      <p:ext uri="{BB962C8B-B14F-4D97-AF65-F5344CB8AC3E}">
        <p14:creationId xmlns:p14="http://schemas.microsoft.com/office/powerpoint/2010/main" val="8659159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63486" y="286651"/>
            <a:ext cx="10080171" cy="1280890"/>
          </a:xfrm>
        </p:spPr>
        <p:txBody>
          <a:bodyPr>
            <a:noAutofit/>
          </a:bodyPr>
          <a:lstStyle/>
          <a:p>
            <a:r>
              <a:rPr lang="hu-HU" sz="4000" dirty="0"/>
              <a:t>Állítások azonosítókon keresztül</a:t>
            </a:r>
          </a:p>
        </p:txBody>
      </p:sp>
      <p:sp>
        <p:nvSpPr>
          <p:cNvPr id="3" name="Tartalom helye 2"/>
          <p:cNvSpPr>
            <a:spLocks noGrp="1"/>
          </p:cNvSpPr>
          <p:nvPr>
            <p:ph sz="half" idx="1"/>
          </p:nvPr>
        </p:nvSpPr>
        <p:spPr>
          <a:xfrm>
            <a:off x="152400" y="1567542"/>
            <a:ext cx="5987143" cy="5290458"/>
          </a:xfrm>
          <a:solidFill>
            <a:srgbClr val="F9FBF4"/>
          </a:solidFill>
        </p:spPr>
        <p:txBody>
          <a:bodyPr>
            <a:noAutofit/>
          </a:bodyPr>
          <a:lstStyle/>
          <a:p>
            <a:r>
              <a:rPr lang="hu-HU" sz="3100" dirty="0"/>
              <a:t>géppel feldolgozható azonosítók rendszere</a:t>
            </a:r>
          </a:p>
          <a:p>
            <a:pPr indent="19050">
              <a:buFontTx/>
              <a:buChar char="-"/>
            </a:pPr>
            <a:r>
              <a:rPr lang="hu-HU" sz="3100" dirty="0"/>
              <a:t> URL (Uniform </a:t>
            </a:r>
            <a:r>
              <a:rPr lang="hu-HU" sz="3100" dirty="0" err="1"/>
              <a:t>Resource</a:t>
            </a:r>
            <a:r>
              <a:rPr lang="hu-HU" sz="3100" dirty="0"/>
              <a:t> </a:t>
            </a:r>
            <a:r>
              <a:rPr lang="hu-HU" sz="3100" dirty="0" err="1"/>
              <a:t>Locator</a:t>
            </a:r>
            <a:r>
              <a:rPr lang="hu-HU" sz="3100" dirty="0"/>
              <a:t>)</a:t>
            </a:r>
          </a:p>
          <a:p>
            <a:pPr indent="19050">
              <a:buFontTx/>
              <a:buChar char="-"/>
            </a:pPr>
            <a:r>
              <a:rPr lang="hu-HU" sz="3100" dirty="0"/>
              <a:t> URI (Uniform </a:t>
            </a:r>
            <a:r>
              <a:rPr lang="hu-HU" sz="3100" dirty="0" err="1"/>
              <a:t>Resource</a:t>
            </a:r>
            <a:r>
              <a:rPr lang="hu-HU" sz="3100" dirty="0"/>
              <a:t> </a:t>
            </a:r>
            <a:r>
              <a:rPr lang="hu-HU" sz="3100" dirty="0" err="1"/>
              <a:t>Identifier</a:t>
            </a:r>
            <a:r>
              <a:rPr lang="hu-HU" sz="3100" dirty="0"/>
              <a:t>)</a:t>
            </a:r>
          </a:p>
          <a:p>
            <a:pPr indent="19050">
              <a:buFontTx/>
              <a:buChar char="-"/>
            </a:pPr>
            <a:r>
              <a:rPr lang="hu-HU" sz="3100" dirty="0"/>
              <a:t> URN (Uniform </a:t>
            </a:r>
            <a:r>
              <a:rPr lang="hu-HU" sz="3100" dirty="0" err="1"/>
              <a:t>Resource</a:t>
            </a:r>
            <a:r>
              <a:rPr lang="hu-HU" sz="3100" dirty="0"/>
              <a:t> </a:t>
            </a:r>
            <a:r>
              <a:rPr lang="hu-HU" sz="3100" dirty="0" err="1"/>
              <a:t>Name</a:t>
            </a:r>
            <a:r>
              <a:rPr lang="hu-HU" sz="3100" dirty="0"/>
              <a:t>)</a:t>
            </a:r>
          </a:p>
          <a:p>
            <a:pPr marL="534988" indent="-173038">
              <a:buFontTx/>
              <a:buChar char="-"/>
            </a:pPr>
            <a:r>
              <a:rPr lang="hu-HU" sz="3100" dirty="0"/>
              <a:t>PURL (</a:t>
            </a:r>
            <a:r>
              <a:rPr lang="hu-HU" sz="3100" dirty="0" err="1"/>
              <a:t>Persistent</a:t>
            </a:r>
            <a:r>
              <a:rPr lang="hu-HU" sz="3100" dirty="0"/>
              <a:t> Uniform </a:t>
            </a:r>
            <a:r>
              <a:rPr lang="hu-HU" sz="3100" dirty="0" err="1"/>
              <a:t>Resource</a:t>
            </a:r>
            <a:r>
              <a:rPr lang="hu-HU" sz="3100" dirty="0"/>
              <a:t> </a:t>
            </a:r>
            <a:r>
              <a:rPr lang="hu-HU" sz="3100" dirty="0" err="1"/>
              <a:t>Locator</a:t>
            </a:r>
            <a:r>
              <a:rPr lang="hu-HU" sz="3100" dirty="0"/>
              <a:t>)</a:t>
            </a:r>
          </a:p>
          <a:p>
            <a:pPr indent="19050">
              <a:buFontTx/>
              <a:buChar char="-"/>
            </a:pPr>
            <a:endParaRPr lang="hu-HU" sz="3100" dirty="0"/>
          </a:p>
          <a:p>
            <a:pPr indent="19050">
              <a:buNone/>
            </a:pPr>
            <a:endParaRPr lang="hu-HU" sz="3100" dirty="0"/>
          </a:p>
          <a:p>
            <a:pPr indent="19050">
              <a:buNone/>
            </a:pPr>
            <a:r>
              <a:rPr lang="hu-HU" sz="3100" dirty="0"/>
              <a:t>1</a:t>
            </a:r>
          </a:p>
        </p:txBody>
      </p:sp>
      <p:sp>
        <p:nvSpPr>
          <p:cNvPr id="4" name="Tartalom helye 3"/>
          <p:cNvSpPr>
            <a:spLocks noGrp="1"/>
          </p:cNvSpPr>
          <p:nvPr>
            <p:ph sz="half" idx="2"/>
          </p:nvPr>
        </p:nvSpPr>
        <p:spPr>
          <a:xfrm>
            <a:off x="6139543" y="1567542"/>
            <a:ext cx="5704114" cy="5290457"/>
          </a:xfrm>
          <a:solidFill>
            <a:srgbClr val="ECF1DB"/>
          </a:solidFill>
        </p:spPr>
        <p:txBody>
          <a:bodyPr>
            <a:noAutofit/>
          </a:bodyPr>
          <a:lstStyle/>
          <a:p>
            <a:r>
              <a:rPr lang="hu-HU" sz="3200" dirty="0"/>
              <a:t>géppel feldolgozható nyelv</a:t>
            </a:r>
          </a:p>
          <a:p>
            <a:pPr indent="19050">
              <a:buNone/>
            </a:pPr>
            <a:r>
              <a:rPr lang="hu-HU" sz="3200" dirty="0"/>
              <a:t>XML = Bővíthető jelölőnyelv</a:t>
            </a:r>
          </a:p>
          <a:p>
            <a:pPr marL="361950" indent="0">
              <a:buNone/>
            </a:pPr>
            <a:r>
              <a:rPr lang="hu-HU" sz="3200" dirty="0"/>
              <a:t>RDF információk ábrázolására, gépek közötti cserére RDF/XML</a:t>
            </a:r>
          </a:p>
        </p:txBody>
      </p:sp>
    </p:spTree>
    <p:extLst>
      <p:ext uri="{BB962C8B-B14F-4D97-AF65-F5344CB8AC3E}">
        <p14:creationId xmlns:p14="http://schemas.microsoft.com/office/powerpoint/2010/main" val="6478887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00200" y="200777"/>
            <a:ext cx="10515600" cy="1280890"/>
          </a:xfrm>
        </p:spPr>
        <p:txBody>
          <a:bodyPr/>
          <a:lstStyle/>
          <a:p>
            <a:r>
              <a:rPr lang="hu-HU" dirty="0" err="1"/>
              <a:t>RDF-állítás</a:t>
            </a:r>
            <a:r>
              <a:rPr lang="hu-HU" dirty="0"/>
              <a:t> egy honlap keletkezési dátumáról </a:t>
            </a:r>
          </a:p>
        </p:txBody>
      </p:sp>
      <p:pic>
        <p:nvPicPr>
          <p:cNvPr id="5" name="Tartalom helye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02784" y="1210733"/>
            <a:ext cx="6195671" cy="2387600"/>
          </a:xfrm>
          <a:prstGeom prst="rect">
            <a:avLst/>
          </a:prstGeom>
          <a:ln>
            <a:noFill/>
          </a:ln>
          <a:effectLst>
            <a:outerShdw blurRad="292100" dist="139700" dir="2700000" algn="tl" rotWithShape="0">
              <a:srgbClr val="333333">
                <a:alpha val="65000"/>
              </a:srgbClr>
            </a:outerShdw>
          </a:effectLst>
        </p:spPr>
      </p:pic>
      <p:sp>
        <p:nvSpPr>
          <p:cNvPr id="4" name="Tartalom helye 3"/>
          <p:cNvSpPr>
            <a:spLocks noGrp="1"/>
          </p:cNvSpPr>
          <p:nvPr>
            <p:ph sz="half" idx="2"/>
          </p:nvPr>
        </p:nvSpPr>
        <p:spPr>
          <a:xfrm>
            <a:off x="4072466" y="3599421"/>
            <a:ext cx="7874001" cy="5121245"/>
          </a:xfrm>
        </p:spPr>
        <p:txBody>
          <a:bodyPr/>
          <a:lstStyle/>
          <a:p>
            <a:pPr marL="0" indent="0" algn="ctr">
              <a:buNone/>
            </a:pPr>
            <a:r>
              <a:rPr lang="hu-HU" b="1" dirty="0"/>
              <a:t>RDF/XML </a:t>
            </a:r>
            <a:r>
              <a:rPr lang="hu-HU" b="1" dirty="0" err="1"/>
              <a:t>syntaxis</a:t>
            </a:r>
            <a:r>
              <a:rPr lang="hu-HU" b="1" dirty="0"/>
              <a:t>:</a:t>
            </a:r>
          </a:p>
          <a:p>
            <a:pPr marL="0" indent="0">
              <a:buNone/>
            </a:pPr>
            <a:r>
              <a:rPr lang="hu-HU" dirty="0"/>
              <a:t>&lt;?</a:t>
            </a:r>
            <a:r>
              <a:rPr lang="hu-HU" dirty="0" err="1"/>
              <a:t>xml</a:t>
            </a:r>
            <a:r>
              <a:rPr lang="hu-HU" dirty="0"/>
              <a:t> version="1.0"?&gt; </a:t>
            </a:r>
          </a:p>
          <a:p>
            <a:pPr marL="0" indent="0">
              <a:buNone/>
            </a:pPr>
            <a:r>
              <a:rPr lang="hu-HU" dirty="0"/>
              <a:t>&lt;</a:t>
            </a:r>
            <a:r>
              <a:rPr lang="hu-HU" dirty="0" err="1"/>
              <a:t>rdf</a:t>
            </a:r>
            <a:r>
              <a:rPr lang="hu-HU" dirty="0"/>
              <a:t>:RDF </a:t>
            </a:r>
            <a:r>
              <a:rPr lang="hu-HU" dirty="0" err="1"/>
              <a:t>xmlns</a:t>
            </a:r>
            <a:r>
              <a:rPr lang="hu-HU" dirty="0"/>
              <a:t>:</a:t>
            </a:r>
            <a:r>
              <a:rPr lang="hu-HU" dirty="0" err="1"/>
              <a:t>rdf</a:t>
            </a:r>
            <a:r>
              <a:rPr lang="hu-HU" dirty="0"/>
              <a:t>="http://www.w3.org/1999/02/22-rdf-syntax-ns#" </a:t>
            </a:r>
          </a:p>
          <a:p>
            <a:pPr marL="982663" indent="0">
              <a:buNone/>
            </a:pPr>
            <a:r>
              <a:rPr lang="hu-HU" dirty="0" err="1"/>
              <a:t>xmlns</a:t>
            </a:r>
            <a:r>
              <a:rPr lang="hu-HU" dirty="0"/>
              <a:t>:</a:t>
            </a:r>
            <a:r>
              <a:rPr lang="hu-HU" dirty="0" err="1"/>
              <a:t>exterms</a:t>
            </a:r>
            <a:r>
              <a:rPr lang="hu-HU" dirty="0"/>
              <a:t>="http://www.example.org/terms/"&gt; </a:t>
            </a:r>
          </a:p>
          <a:p>
            <a:pPr marL="0" indent="0">
              <a:buNone/>
            </a:pPr>
            <a:r>
              <a:rPr lang="hu-HU" dirty="0"/>
              <a:t>&lt;</a:t>
            </a:r>
            <a:r>
              <a:rPr lang="hu-HU" dirty="0" err="1"/>
              <a:t>rdf</a:t>
            </a:r>
            <a:r>
              <a:rPr lang="hu-HU" dirty="0"/>
              <a:t>:</a:t>
            </a:r>
            <a:r>
              <a:rPr lang="hu-HU" dirty="0" err="1"/>
              <a:t>Description</a:t>
            </a:r>
            <a:r>
              <a:rPr lang="hu-HU" dirty="0"/>
              <a:t> </a:t>
            </a:r>
            <a:r>
              <a:rPr lang="hu-HU" dirty="0" err="1"/>
              <a:t>rdf</a:t>
            </a:r>
            <a:r>
              <a:rPr lang="hu-HU" dirty="0"/>
              <a:t>:</a:t>
            </a:r>
            <a:r>
              <a:rPr lang="hu-HU" dirty="0" err="1"/>
              <a:t>about</a:t>
            </a:r>
            <a:r>
              <a:rPr lang="hu-HU" dirty="0"/>
              <a:t>="http://www.example.org/index.html"&gt; </a:t>
            </a:r>
          </a:p>
          <a:p>
            <a:pPr marL="0" indent="0">
              <a:buNone/>
            </a:pPr>
            <a:r>
              <a:rPr lang="hu-HU" dirty="0"/>
              <a:t>&lt;</a:t>
            </a:r>
            <a:r>
              <a:rPr lang="hu-HU" dirty="0" err="1"/>
              <a:t>exterms</a:t>
            </a:r>
            <a:r>
              <a:rPr lang="hu-HU" dirty="0"/>
              <a:t>:</a:t>
            </a:r>
            <a:r>
              <a:rPr lang="hu-HU" dirty="0" err="1"/>
              <a:t>creation-date</a:t>
            </a:r>
            <a:r>
              <a:rPr lang="hu-HU" dirty="0"/>
              <a:t>&gt;August 16, 1999&lt;/</a:t>
            </a:r>
            <a:r>
              <a:rPr lang="hu-HU" dirty="0" err="1"/>
              <a:t>exterms</a:t>
            </a:r>
            <a:r>
              <a:rPr lang="hu-HU" dirty="0"/>
              <a:t>:</a:t>
            </a:r>
            <a:r>
              <a:rPr lang="hu-HU" dirty="0" err="1"/>
              <a:t>creation-date</a:t>
            </a:r>
            <a:r>
              <a:rPr lang="hu-HU" dirty="0"/>
              <a:t>&gt; </a:t>
            </a:r>
          </a:p>
          <a:p>
            <a:pPr marL="0" indent="0">
              <a:buNone/>
            </a:pPr>
            <a:r>
              <a:rPr lang="hu-HU" dirty="0"/>
              <a:t>&lt;/</a:t>
            </a:r>
            <a:r>
              <a:rPr lang="hu-HU" dirty="0" err="1"/>
              <a:t>rdf</a:t>
            </a:r>
            <a:r>
              <a:rPr lang="hu-HU" dirty="0"/>
              <a:t>:</a:t>
            </a:r>
            <a:r>
              <a:rPr lang="hu-HU" dirty="0" err="1"/>
              <a:t>Description</a:t>
            </a:r>
            <a:r>
              <a:rPr lang="hu-HU" dirty="0"/>
              <a:t>&gt; </a:t>
            </a:r>
          </a:p>
          <a:p>
            <a:pPr marL="0" indent="0">
              <a:buNone/>
            </a:pPr>
            <a:r>
              <a:rPr lang="hu-HU" dirty="0"/>
              <a:t>&lt;/</a:t>
            </a:r>
            <a:r>
              <a:rPr lang="hu-HU" dirty="0" err="1"/>
              <a:t>rdf</a:t>
            </a:r>
            <a:r>
              <a:rPr lang="hu-HU" dirty="0"/>
              <a:t>:RDF&gt;</a:t>
            </a:r>
          </a:p>
        </p:txBody>
      </p:sp>
      <p:sp>
        <p:nvSpPr>
          <p:cNvPr id="6" name="Jobbra nyíl 5">
            <a:hlinkClick r:id="" action="ppaction://hlinkshowjump?jump=nextslide"/>
          </p:cNvPr>
          <p:cNvSpPr/>
          <p:nvPr/>
        </p:nvSpPr>
        <p:spPr>
          <a:xfrm>
            <a:off x="11040533" y="6299200"/>
            <a:ext cx="364067" cy="3132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Szövegdoboz 6"/>
          <p:cNvSpPr txBox="1"/>
          <p:nvPr/>
        </p:nvSpPr>
        <p:spPr>
          <a:xfrm>
            <a:off x="6790267" y="1380067"/>
            <a:ext cx="4546600" cy="369332"/>
          </a:xfrm>
          <a:prstGeom prst="rect">
            <a:avLst/>
          </a:prstGeom>
          <a:noFill/>
        </p:spPr>
        <p:txBody>
          <a:bodyPr wrap="square" rtlCol="0">
            <a:spAutoFit/>
          </a:bodyPr>
          <a:lstStyle/>
          <a:p>
            <a:r>
              <a:rPr lang="hu-HU" dirty="0"/>
              <a:t>Az alanyt azonosító URI</a:t>
            </a:r>
          </a:p>
        </p:txBody>
      </p:sp>
    </p:spTree>
    <p:extLst>
      <p:ext uri="{BB962C8B-B14F-4D97-AF65-F5344CB8AC3E}">
        <p14:creationId xmlns:p14="http://schemas.microsoft.com/office/powerpoint/2010/main" val="18936657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artalom helye 2"/>
          <p:cNvSpPr>
            <a:spLocks noGrp="1"/>
          </p:cNvSpPr>
          <p:nvPr>
            <p:ph sz="half" idx="1"/>
          </p:nvPr>
        </p:nvSpPr>
        <p:spPr>
          <a:xfrm>
            <a:off x="660400" y="1278467"/>
            <a:ext cx="10811934" cy="457200"/>
          </a:xfrm>
        </p:spPr>
        <p:txBody>
          <a:bodyPr/>
          <a:lstStyle/>
          <a:p>
            <a:pPr marL="0" indent="0">
              <a:buNone/>
            </a:pPr>
            <a:r>
              <a:rPr lang="hu-HU" dirty="0"/>
              <a:t>1.&lt;?</a:t>
            </a:r>
            <a:r>
              <a:rPr lang="hu-HU" dirty="0" err="1"/>
              <a:t>xml</a:t>
            </a:r>
            <a:r>
              <a:rPr lang="hu-HU" dirty="0"/>
              <a:t> version="1.0"?&gt; </a:t>
            </a:r>
          </a:p>
        </p:txBody>
      </p:sp>
      <p:sp>
        <p:nvSpPr>
          <p:cNvPr id="5" name="Szövegdoboz 4"/>
          <p:cNvSpPr txBox="1"/>
          <p:nvPr/>
        </p:nvSpPr>
        <p:spPr>
          <a:xfrm>
            <a:off x="1261533" y="3903133"/>
            <a:ext cx="10676466" cy="369332"/>
          </a:xfrm>
          <a:prstGeom prst="rect">
            <a:avLst/>
          </a:prstGeom>
          <a:noFill/>
        </p:spPr>
        <p:txBody>
          <a:bodyPr wrap="square" rtlCol="0">
            <a:spAutoFit/>
          </a:bodyPr>
          <a:lstStyle/>
          <a:p>
            <a:r>
              <a:rPr lang="hu-HU" dirty="0"/>
              <a:t>1. </a:t>
            </a:r>
            <a:r>
              <a:rPr lang="hu-HU" i="1" dirty="0"/>
              <a:t>XML deklaráció: </a:t>
            </a:r>
            <a:r>
              <a:rPr lang="hu-HU" dirty="0"/>
              <a:t>a következő tartalmat milyen verziójú </a:t>
            </a:r>
            <a:r>
              <a:rPr lang="hu-HU" dirty="0" err="1"/>
              <a:t>xml-ben</a:t>
            </a:r>
            <a:r>
              <a:rPr lang="hu-HU" dirty="0"/>
              <a:t> ábrázolták</a:t>
            </a:r>
          </a:p>
        </p:txBody>
      </p:sp>
      <p:sp>
        <p:nvSpPr>
          <p:cNvPr id="6" name="Szövegdoboz 5"/>
          <p:cNvSpPr txBox="1"/>
          <p:nvPr/>
        </p:nvSpPr>
        <p:spPr>
          <a:xfrm>
            <a:off x="1261532" y="4180132"/>
            <a:ext cx="10676467" cy="369332"/>
          </a:xfrm>
          <a:prstGeom prst="rect">
            <a:avLst/>
          </a:prstGeom>
          <a:noFill/>
        </p:spPr>
        <p:txBody>
          <a:bodyPr wrap="square" rtlCol="0">
            <a:spAutoFit/>
          </a:bodyPr>
          <a:lstStyle/>
          <a:p>
            <a:r>
              <a:rPr lang="hu-HU" dirty="0"/>
              <a:t>2. </a:t>
            </a:r>
            <a:r>
              <a:rPr lang="hu-HU" i="1" dirty="0" err="1"/>
              <a:t>rdf</a:t>
            </a:r>
            <a:r>
              <a:rPr lang="hu-HU" i="1" dirty="0"/>
              <a:t>:RDF</a:t>
            </a:r>
            <a:r>
              <a:rPr lang="hu-HU" dirty="0"/>
              <a:t> </a:t>
            </a:r>
            <a:r>
              <a:rPr lang="hu-HU" dirty="0" err="1"/>
              <a:t>teg</a:t>
            </a:r>
            <a:r>
              <a:rPr lang="hu-HU" dirty="0"/>
              <a:t> megnyit egy elemet, ami RDF adatokat ábrázol, </a:t>
            </a:r>
          </a:p>
        </p:txBody>
      </p:sp>
      <p:sp>
        <p:nvSpPr>
          <p:cNvPr id="7" name="Szövegdoboz 6"/>
          <p:cNvSpPr txBox="1"/>
          <p:nvPr/>
        </p:nvSpPr>
        <p:spPr>
          <a:xfrm>
            <a:off x="623390" y="1667189"/>
            <a:ext cx="8195733" cy="369332"/>
          </a:xfrm>
          <a:prstGeom prst="rect">
            <a:avLst/>
          </a:prstGeom>
          <a:noFill/>
        </p:spPr>
        <p:txBody>
          <a:bodyPr wrap="square" rtlCol="0">
            <a:spAutoFit/>
          </a:bodyPr>
          <a:lstStyle/>
          <a:p>
            <a:r>
              <a:rPr lang="hu-HU" dirty="0"/>
              <a:t>2. &lt;</a:t>
            </a:r>
            <a:r>
              <a:rPr lang="hu-HU" dirty="0" err="1"/>
              <a:t>rdf</a:t>
            </a:r>
            <a:r>
              <a:rPr lang="hu-HU" dirty="0"/>
              <a:t>:RDF</a:t>
            </a:r>
          </a:p>
        </p:txBody>
      </p:sp>
      <p:sp>
        <p:nvSpPr>
          <p:cNvPr id="8" name="Szövegdoboz 7"/>
          <p:cNvSpPr txBox="1"/>
          <p:nvPr/>
        </p:nvSpPr>
        <p:spPr>
          <a:xfrm>
            <a:off x="-617034" y="2060848"/>
            <a:ext cx="8812767" cy="646331"/>
          </a:xfrm>
          <a:prstGeom prst="rect">
            <a:avLst/>
          </a:prstGeom>
          <a:noFill/>
        </p:spPr>
        <p:txBody>
          <a:bodyPr wrap="square" rtlCol="0">
            <a:spAutoFit/>
          </a:bodyPr>
          <a:lstStyle/>
          <a:p>
            <a:pPr indent="1252538"/>
            <a:r>
              <a:rPr lang="hu-HU" dirty="0"/>
              <a:t>3. &lt;</a:t>
            </a:r>
            <a:r>
              <a:rPr lang="hu-HU" dirty="0" err="1"/>
              <a:t>xmlns</a:t>
            </a:r>
            <a:r>
              <a:rPr lang="hu-HU" dirty="0"/>
              <a:t>:</a:t>
            </a:r>
            <a:r>
              <a:rPr lang="hu-HU" dirty="0" err="1"/>
              <a:t>exterms</a:t>
            </a:r>
            <a:r>
              <a:rPr lang="hu-HU" dirty="0"/>
              <a:t>="http://www.example.org/terms/"&gt; </a:t>
            </a:r>
          </a:p>
          <a:p>
            <a:endParaRPr lang="hu-HU" dirty="0"/>
          </a:p>
        </p:txBody>
      </p:sp>
      <p:sp>
        <p:nvSpPr>
          <p:cNvPr id="9" name="Szövegdoboz 8"/>
          <p:cNvSpPr txBox="1"/>
          <p:nvPr/>
        </p:nvSpPr>
        <p:spPr>
          <a:xfrm>
            <a:off x="623393" y="2384013"/>
            <a:ext cx="8441269" cy="646331"/>
          </a:xfrm>
          <a:prstGeom prst="rect">
            <a:avLst/>
          </a:prstGeom>
          <a:noFill/>
        </p:spPr>
        <p:txBody>
          <a:bodyPr wrap="square" rtlCol="0">
            <a:spAutoFit/>
          </a:bodyPr>
          <a:lstStyle/>
          <a:p>
            <a:r>
              <a:rPr lang="hu-HU" dirty="0"/>
              <a:t>4. &lt;</a:t>
            </a:r>
            <a:r>
              <a:rPr lang="hu-HU" dirty="0" err="1"/>
              <a:t>rdf</a:t>
            </a:r>
            <a:r>
              <a:rPr lang="hu-HU" dirty="0"/>
              <a:t>:</a:t>
            </a:r>
            <a:r>
              <a:rPr lang="hu-HU" dirty="0" err="1"/>
              <a:t>Description</a:t>
            </a:r>
            <a:r>
              <a:rPr lang="hu-HU" dirty="0"/>
              <a:t> </a:t>
            </a:r>
            <a:r>
              <a:rPr lang="hu-HU" dirty="0" err="1"/>
              <a:t>rdf</a:t>
            </a:r>
            <a:r>
              <a:rPr lang="hu-HU" dirty="0"/>
              <a:t>:</a:t>
            </a:r>
            <a:r>
              <a:rPr lang="hu-HU" dirty="0" err="1"/>
              <a:t>about</a:t>
            </a:r>
            <a:r>
              <a:rPr lang="hu-HU" dirty="0"/>
              <a:t>="http://www.example.org/index.html"&gt; </a:t>
            </a:r>
          </a:p>
          <a:p>
            <a:endParaRPr lang="hu-HU" dirty="0"/>
          </a:p>
        </p:txBody>
      </p:sp>
      <p:sp>
        <p:nvSpPr>
          <p:cNvPr id="10" name="Szövegdoboz 9"/>
          <p:cNvSpPr txBox="1"/>
          <p:nvPr/>
        </p:nvSpPr>
        <p:spPr>
          <a:xfrm>
            <a:off x="599373" y="2760390"/>
            <a:ext cx="8441269" cy="646331"/>
          </a:xfrm>
          <a:prstGeom prst="rect">
            <a:avLst/>
          </a:prstGeom>
          <a:noFill/>
        </p:spPr>
        <p:txBody>
          <a:bodyPr wrap="square" rtlCol="0">
            <a:spAutoFit/>
          </a:bodyPr>
          <a:lstStyle/>
          <a:p>
            <a:r>
              <a:rPr lang="hu-HU" dirty="0"/>
              <a:t>5. &lt;</a:t>
            </a:r>
            <a:r>
              <a:rPr lang="hu-HU" dirty="0" err="1"/>
              <a:t>exterms</a:t>
            </a:r>
            <a:r>
              <a:rPr lang="hu-HU" dirty="0"/>
              <a:t>:</a:t>
            </a:r>
            <a:r>
              <a:rPr lang="hu-HU" dirty="0" err="1"/>
              <a:t>creation-date</a:t>
            </a:r>
            <a:r>
              <a:rPr lang="hu-HU" dirty="0"/>
              <a:t>&gt;August 16, 1999&lt;/</a:t>
            </a:r>
            <a:r>
              <a:rPr lang="hu-HU" dirty="0" err="1"/>
              <a:t>exterms</a:t>
            </a:r>
            <a:r>
              <a:rPr lang="hu-HU" dirty="0"/>
              <a:t>:</a:t>
            </a:r>
            <a:r>
              <a:rPr lang="hu-HU" dirty="0" err="1"/>
              <a:t>creation-date</a:t>
            </a:r>
            <a:r>
              <a:rPr lang="hu-HU" dirty="0"/>
              <a:t>&gt; </a:t>
            </a:r>
          </a:p>
          <a:p>
            <a:endParaRPr lang="hu-HU" dirty="0"/>
          </a:p>
        </p:txBody>
      </p:sp>
      <p:sp>
        <p:nvSpPr>
          <p:cNvPr id="11" name="Szövegdoboz 10"/>
          <p:cNvSpPr txBox="1"/>
          <p:nvPr/>
        </p:nvSpPr>
        <p:spPr>
          <a:xfrm>
            <a:off x="599373" y="3083555"/>
            <a:ext cx="8342808" cy="369332"/>
          </a:xfrm>
          <a:prstGeom prst="rect">
            <a:avLst/>
          </a:prstGeom>
          <a:noFill/>
        </p:spPr>
        <p:txBody>
          <a:bodyPr wrap="square" rtlCol="0">
            <a:spAutoFit/>
          </a:bodyPr>
          <a:lstStyle/>
          <a:p>
            <a:r>
              <a:rPr lang="hu-HU" dirty="0"/>
              <a:t>6. &lt;/</a:t>
            </a:r>
            <a:r>
              <a:rPr lang="hu-HU" dirty="0" err="1"/>
              <a:t>rdf</a:t>
            </a:r>
            <a:r>
              <a:rPr lang="hu-HU" dirty="0"/>
              <a:t>:</a:t>
            </a:r>
            <a:r>
              <a:rPr lang="hu-HU" dirty="0" err="1"/>
              <a:t>Description</a:t>
            </a:r>
            <a:r>
              <a:rPr lang="hu-HU" dirty="0"/>
              <a:t>&gt;</a:t>
            </a:r>
          </a:p>
        </p:txBody>
      </p:sp>
      <p:sp>
        <p:nvSpPr>
          <p:cNvPr id="12" name="Szövegdoboz 11"/>
          <p:cNvSpPr txBox="1"/>
          <p:nvPr/>
        </p:nvSpPr>
        <p:spPr>
          <a:xfrm>
            <a:off x="623393" y="3484492"/>
            <a:ext cx="3755445" cy="646331"/>
          </a:xfrm>
          <a:prstGeom prst="rect">
            <a:avLst/>
          </a:prstGeom>
          <a:noFill/>
        </p:spPr>
        <p:txBody>
          <a:bodyPr wrap="square" rtlCol="0">
            <a:spAutoFit/>
          </a:bodyPr>
          <a:lstStyle/>
          <a:p>
            <a:r>
              <a:rPr lang="hu-HU" dirty="0"/>
              <a:t>7. &lt;/</a:t>
            </a:r>
            <a:r>
              <a:rPr lang="hu-HU" dirty="0" err="1"/>
              <a:t>rdf</a:t>
            </a:r>
            <a:r>
              <a:rPr lang="hu-HU" dirty="0"/>
              <a:t>:RDF&gt;</a:t>
            </a:r>
          </a:p>
          <a:p>
            <a:endParaRPr lang="hu-HU" dirty="0"/>
          </a:p>
        </p:txBody>
      </p:sp>
      <p:sp>
        <p:nvSpPr>
          <p:cNvPr id="13" name="Szövegdoboz 12"/>
          <p:cNvSpPr txBox="1"/>
          <p:nvPr/>
        </p:nvSpPr>
        <p:spPr>
          <a:xfrm>
            <a:off x="1261533" y="5657460"/>
            <a:ext cx="10676466" cy="646331"/>
          </a:xfrm>
          <a:prstGeom prst="rect">
            <a:avLst/>
          </a:prstGeom>
          <a:noFill/>
        </p:spPr>
        <p:txBody>
          <a:bodyPr wrap="square" rtlCol="0">
            <a:spAutoFit/>
          </a:bodyPr>
          <a:lstStyle/>
          <a:p>
            <a:r>
              <a:rPr lang="hu-HU" dirty="0"/>
              <a:t>3. második XML névtér-deklaráció. Az 1-3 sor általános információkat tartalmaz az RDF/XML tartalom "kezeléséről", deklarálják az RDF/XML tartalmon belül használt névtereket. </a:t>
            </a:r>
          </a:p>
        </p:txBody>
      </p:sp>
      <p:sp>
        <p:nvSpPr>
          <p:cNvPr id="14" name="Szövegdoboz 13"/>
          <p:cNvSpPr txBox="1"/>
          <p:nvPr/>
        </p:nvSpPr>
        <p:spPr>
          <a:xfrm>
            <a:off x="1380067" y="6303791"/>
            <a:ext cx="10557932" cy="369332"/>
          </a:xfrm>
          <a:prstGeom prst="rect">
            <a:avLst/>
          </a:prstGeom>
          <a:noFill/>
        </p:spPr>
        <p:txBody>
          <a:bodyPr wrap="square" rtlCol="0">
            <a:spAutoFit/>
          </a:bodyPr>
          <a:lstStyle/>
          <a:p>
            <a:r>
              <a:rPr lang="hu-HU" dirty="0"/>
              <a:t>4-6.: azt az RDF/XML kódot tartalmazzák, amely leírja a specifikus állítást= leírás az alanyról. </a:t>
            </a:r>
          </a:p>
        </p:txBody>
      </p:sp>
      <p:sp>
        <p:nvSpPr>
          <p:cNvPr id="15" name="Balra nyíl 14">
            <a:hlinkClick r:id="" action="ppaction://hlinkshowjump?jump=previousslide"/>
          </p:cNvPr>
          <p:cNvSpPr/>
          <p:nvPr/>
        </p:nvSpPr>
        <p:spPr>
          <a:xfrm>
            <a:off x="11616267" y="6451600"/>
            <a:ext cx="457200" cy="406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Szövegdoboz 15"/>
          <p:cNvSpPr txBox="1"/>
          <p:nvPr/>
        </p:nvSpPr>
        <p:spPr>
          <a:xfrm>
            <a:off x="1913467" y="1658722"/>
            <a:ext cx="10414000" cy="369332"/>
          </a:xfrm>
          <a:prstGeom prst="rect">
            <a:avLst/>
          </a:prstGeom>
          <a:noFill/>
        </p:spPr>
        <p:txBody>
          <a:bodyPr wrap="square" rtlCol="0">
            <a:spAutoFit/>
          </a:bodyPr>
          <a:lstStyle/>
          <a:p>
            <a:r>
              <a:rPr lang="hu-HU" dirty="0" err="1"/>
              <a:t>xmlns</a:t>
            </a:r>
            <a:r>
              <a:rPr lang="hu-HU" dirty="0"/>
              <a:t>:</a:t>
            </a:r>
            <a:r>
              <a:rPr lang="hu-HU" dirty="0" err="1"/>
              <a:t>rdf</a:t>
            </a:r>
            <a:r>
              <a:rPr lang="hu-HU" dirty="0"/>
              <a:t>="http://www.w3.org/1999/02/22-rdf-syntax-ns#"</a:t>
            </a:r>
          </a:p>
        </p:txBody>
      </p:sp>
      <p:sp>
        <p:nvSpPr>
          <p:cNvPr id="17" name="Szövegdoboz 16"/>
          <p:cNvSpPr txBox="1"/>
          <p:nvPr/>
        </p:nvSpPr>
        <p:spPr>
          <a:xfrm>
            <a:off x="1498601" y="4460964"/>
            <a:ext cx="10803466" cy="1477328"/>
          </a:xfrm>
          <a:prstGeom prst="rect">
            <a:avLst/>
          </a:prstGeom>
          <a:noFill/>
        </p:spPr>
        <p:txBody>
          <a:bodyPr wrap="square" rtlCol="0">
            <a:spAutoFit/>
          </a:bodyPr>
          <a:lstStyle/>
          <a:p>
            <a:r>
              <a:rPr lang="hu-HU" dirty="0"/>
              <a:t>egy XML névtér-deklaráció (az RDF elem </a:t>
            </a:r>
            <a:r>
              <a:rPr lang="hu-HU" dirty="0" err="1"/>
              <a:t>xmlns</a:t>
            </a:r>
            <a:r>
              <a:rPr lang="hu-HU" dirty="0"/>
              <a:t> attribútuma): minden olyan név, amely az </a:t>
            </a:r>
            <a:r>
              <a:rPr lang="hu-HU" dirty="0" err="1"/>
              <a:t>rdf</a:t>
            </a:r>
            <a:r>
              <a:rPr lang="hu-HU" dirty="0"/>
              <a:t>: </a:t>
            </a:r>
            <a:r>
              <a:rPr lang="hu-HU" dirty="0" err="1"/>
              <a:t>prefixet</a:t>
            </a:r>
            <a:r>
              <a:rPr lang="hu-HU" dirty="0"/>
              <a:t> viseli, annak a névtérnek a része, amelyet a http://www.w3.org/1999/02/22-rdf-syntax-ns# névtér-tulajdonság (</a:t>
            </a:r>
            <a:r>
              <a:rPr lang="hu-HU" dirty="0" err="1"/>
              <a:t>URI-ref</a:t>
            </a:r>
            <a:r>
              <a:rPr lang="hu-HU" dirty="0"/>
              <a:t>)azonosít. Azok az </a:t>
            </a:r>
            <a:r>
              <a:rPr lang="hu-HU" dirty="0" err="1"/>
              <a:t>URIref-ek</a:t>
            </a:r>
            <a:r>
              <a:rPr lang="hu-HU" dirty="0"/>
              <a:t>, amelyek ezzel a karakterlánccal kezdődnek, az RDF szókészlet kifejezéseit jelölik meg. </a:t>
            </a:r>
          </a:p>
          <a:p>
            <a:endParaRPr lang="hu-HU" dirty="0"/>
          </a:p>
        </p:txBody>
      </p:sp>
    </p:spTree>
    <p:extLst>
      <p:ext uri="{BB962C8B-B14F-4D97-AF65-F5344CB8AC3E}">
        <p14:creationId xmlns:p14="http://schemas.microsoft.com/office/powerpoint/2010/main" val="24384793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915886" y="624110"/>
            <a:ext cx="9588725" cy="1280890"/>
          </a:xfrm>
        </p:spPr>
        <p:txBody>
          <a:bodyPr>
            <a:normAutofit fontScale="90000"/>
          </a:bodyPr>
          <a:lstStyle/>
          <a:p>
            <a:r>
              <a:rPr lang="hu-HU" dirty="0"/>
              <a:t>A linkelt adat</a:t>
            </a:r>
            <a:br>
              <a:rPr lang="hu-HU" dirty="0"/>
            </a:br>
            <a:r>
              <a:rPr lang="hu-HU" sz="2200" dirty="0"/>
              <a:t>adatok, információk összekapcsolása a szemantikus weben az URI-k és az RDF használatával.</a:t>
            </a:r>
            <a:r>
              <a:rPr lang="hu-HU" sz="2200" b="1" dirty="0"/>
              <a:t> </a:t>
            </a:r>
            <a:br>
              <a:rPr lang="hu-HU" dirty="0"/>
            </a:br>
            <a:endParaRPr lang="hu-HU" dirty="0"/>
          </a:p>
        </p:txBody>
      </p:sp>
      <p:sp>
        <p:nvSpPr>
          <p:cNvPr id="3" name="Tartalom helye 2"/>
          <p:cNvSpPr>
            <a:spLocks noGrp="1"/>
          </p:cNvSpPr>
          <p:nvPr>
            <p:ph sz="half" idx="1"/>
          </p:nvPr>
        </p:nvSpPr>
        <p:spPr>
          <a:xfrm>
            <a:off x="1915886" y="2133600"/>
            <a:ext cx="9107714" cy="3777622"/>
          </a:xfrm>
        </p:spPr>
        <p:txBody>
          <a:bodyPr>
            <a:normAutofit/>
          </a:bodyPr>
          <a:lstStyle/>
          <a:p>
            <a:pPr marL="0" indent="0">
              <a:buNone/>
            </a:pPr>
            <a:r>
              <a:rPr lang="hu-HU" sz="2800" dirty="0"/>
              <a:t>Alapkoncepció:</a:t>
            </a:r>
          </a:p>
          <a:p>
            <a:r>
              <a:rPr lang="hu-HU" sz="2800" dirty="0"/>
              <a:t>RDF adatmodell használata</a:t>
            </a:r>
          </a:p>
          <a:p>
            <a:r>
              <a:rPr lang="hu-HU" sz="2800" dirty="0"/>
              <a:t>Linkek használata a különböző adatforrásokból származó adatok összekapcsolására</a:t>
            </a:r>
          </a:p>
        </p:txBody>
      </p:sp>
    </p:spTree>
    <p:extLst>
      <p:ext uri="{BB962C8B-B14F-4D97-AF65-F5344CB8AC3E}">
        <p14:creationId xmlns:p14="http://schemas.microsoft.com/office/powerpoint/2010/main" val="26615863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54200" y="484588"/>
            <a:ext cx="8911687" cy="1280890"/>
          </a:xfrm>
        </p:spPr>
        <p:txBody>
          <a:bodyPr/>
          <a:lstStyle/>
          <a:p>
            <a:r>
              <a:rPr lang="hu-HU" dirty="0"/>
              <a:t>A Linking Open Data (LOD) Projekt</a:t>
            </a:r>
          </a:p>
        </p:txBody>
      </p:sp>
      <p:sp>
        <p:nvSpPr>
          <p:cNvPr id="3" name="Tartalom helye 2"/>
          <p:cNvSpPr>
            <a:spLocks noGrp="1"/>
          </p:cNvSpPr>
          <p:nvPr>
            <p:ph idx="1"/>
          </p:nvPr>
        </p:nvSpPr>
        <p:spPr>
          <a:xfrm>
            <a:off x="1854200" y="1304925"/>
            <a:ext cx="9650412" cy="5426075"/>
          </a:xfrm>
        </p:spPr>
        <p:txBody>
          <a:bodyPr>
            <a:normAutofit/>
          </a:bodyPr>
          <a:lstStyle/>
          <a:p>
            <a:r>
              <a:rPr lang="hu-HU" dirty="0"/>
              <a:t>Kezdet 2007, a W3C támogatásával </a:t>
            </a:r>
          </a:p>
          <a:p>
            <a:r>
              <a:rPr lang="hu-HU" dirty="0"/>
              <a:t>Célja nyílt adathalmazok hozzáférhetővé tétele a weben RDF struktúrában</a:t>
            </a:r>
          </a:p>
          <a:p>
            <a:endParaRPr lang="hu-HU" dirty="0"/>
          </a:p>
          <a:p>
            <a:endParaRPr lang="hu-HU" dirty="0"/>
          </a:p>
          <a:p>
            <a:endParaRPr lang="hu-HU" dirty="0"/>
          </a:p>
          <a:p>
            <a:endParaRPr lang="hu-HU" dirty="0"/>
          </a:p>
          <a:p>
            <a:endParaRPr lang="hu-HU" dirty="0"/>
          </a:p>
          <a:p>
            <a:endParaRPr lang="hu-HU" dirty="0"/>
          </a:p>
          <a:p>
            <a:pPr marL="0" indent="0">
              <a:buNone/>
            </a:pPr>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537" y="2226030"/>
            <a:ext cx="3348037" cy="2091970"/>
          </a:xfrm>
          <a:prstGeom prst="rect">
            <a:avLst/>
          </a:prstGeom>
        </p:spPr>
      </p:pic>
      <p:sp>
        <p:nvSpPr>
          <p:cNvPr id="6" name="Szövegdoboz 5"/>
          <p:cNvSpPr txBox="1"/>
          <p:nvPr/>
        </p:nvSpPr>
        <p:spPr>
          <a:xfrm>
            <a:off x="7981950" y="4914900"/>
            <a:ext cx="3838575" cy="369332"/>
          </a:xfrm>
          <a:prstGeom prst="rect">
            <a:avLst/>
          </a:prstGeom>
          <a:noFill/>
        </p:spPr>
        <p:txBody>
          <a:bodyPr wrap="square" rtlCol="0">
            <a:spAutoFit/>
          </a:bodyPr>
          <a:lstStyle/>
          <a:p>
            <a:endParaRPr lang="hu-HU" dirty="0"/>
          </a:p>
        </p:txBody>
      </p:sp>
      <p:pic>
        <p:nvPicPr>
          <p:cNvPr id="8" name="Tartalom helye 5" descr="Képernyőrész kivágása">
            <a:hlinkClick r:id="rId3"/>
            <a:extLst>
              <a:ext uri="{FF2B5EF4-FFF2-40B4-BE49-F238E27FC236}">
                <a16:creationId xmlns:a16="http://schemas.microsoft.com/office/drawing/2014/main" id="{168A12FE-D123-4F4D-AEC0-17F9C9FDD7D6}"/>
              </a:ext>
            </a:extLst>
          </p:cNvPr>
          <p:cNvPicPr>
            <a:picLocks noChangeAspect="1"/>
          </p:cNvPicPr>
          <p:nvPr/>
        </p:nvPicPr>
        <p:blipFill>
          <a:blip r:embed="rId4"/>
          <a:stretch>
            <a:fillRect/>
          </a:stretch>
        </p:blipFill>
        <p:spPr>
          <a:xfrm>
            <a:off x="5937249" y="2959100"/>
            <a:ext cx="3910050" cy="3628989"/>
          </a:xfrm>
          <a:prstGeom prst="rect">
            <a:avLst/>
          </a:prstGeom>
        </p:spPr>
      </p:pic>
    </p:spTree>
    <p:extLst>
      <p:ext uri="{BB962C8B-B14F-4D97-AF65-F5344CB8AC3E}">
        <p14:creationId xmlns:p14="http://schemas.microsoft.com/office/powerpoint/2010/main" val="7086426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a:t>Linkelt adat</a:t>
            </a:r>
            <a:br>
              <a:rPr lang="hu-HU"/>
            </a:br>
            <a:r>
              <a:rPr lang="hu-HU"/>
              <a:t>Könyvek bibliográfiájának adatmodellje</a:t>
            </a:r>
          </a:p>
        </p:txBody>
      </p:sp>
      <p:sp>
        <p:nvSpPr>
          <p:cNvPr id="3" name="Tartalom helye 2"/>
          <p:cNvSpPr>
            <a:spLocks noGrp="1"/>
          </p:cNvSpPr>
          <p:nvPr>
            <p:ph sz="half" idx="1"/>
          </p:nvPr>
        </p:nvSpPr>
        <p:spPr/>
        <p:txBody>
          <a:bodyPr/>
          <a:lstStyle/>
          <a:p>
            <a:pPr>
              <a:buNone/>
            </a:pPr>
            <a:r>
              <a:rPr lang="hu-HU"/>
              <a:t>Brit Nemzeti Bibliográfia</a:t>
            </a:r>
          </a:p>
          <a:p>
            <a:pPr marL="0" indent="0">
              <a:buNone/>
            </a:pPr>
            <a:r>
              <a:rPr lang="hu-HU" u="sng">
                <a:hlinkClick r:id="rId2"/>
              </a:rPr>
              <a:t>http://www.bl.uk/bibliographic/pdfs/bldatamodelbook.pdf</a:t>
            </a:r>
            <a:endParaRPr lang="hu-HU"/>
          </a:p>
        </p:txBody>
      </p:sp>
      <p:sp>
        <p:nvSpPr>
          <p:cNvPr id="4" name="Tartalom helye 3"/>
          <p:cNvSpPr>
            <a:spLocks noGrp="1"/>
          </p:cNvSpPr>
          <p:nvPr>
            <p:ph sz="half" idx="2"/>
          </p:nvPr>
        </p:nvSpPr>
        <p:spPr/>
        <p:txBody>
          <a:bodyPr/>
          <a:lstStyle/>
          <a:p>
            <a:r>
              <a:rPr lang="hu-HU"/>
              <a:t>A BNB adatai kapcsolódnak-e külső forráshoz? Melyek azok?</a:t>
            </a:r>
          </a:p>
          <a:p>
            <a:pPr lvl="0"/>
            <a:r>
              <a:rPr lang="hu-HU"/>
              <a:t>Mi az URI szerepe? Tartalmazza-e azokat a képen látható adatmodell?</a:t>
            </a:r>
          </a:p>
          <a:p>
            <a:r>
              <a:rPr lang="hu-HU"/>
              <a:t>Milyen metaadat-sémákat használ a BNB?</a:t>
            </a:r>
          </a:p>
        </p:txBody>
      </p:sp>
    </p:spTree>
    <p:extLst>
      <p:ext uri="{BB962C8B-B14F-4D97-AF65-F5344CB8AC3E}">
        <p14:creationId xmlns:p14="http://schemas.microsoft.com/office/powerpoint/2010/main" val="21841120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a:xfrm>
            <a:off x="1611087" y="624110"/>
            <a:ext cx="9839096" cy="1280890"/>
          </a:xfrm>
        </p:spPr>
        <p:txBody>
          <a:bodyPr>
            <a:normAutofit fontScale="90000"/>
          </a:bodyPr>
          <a:lstStyle/>
          <a:p>
            <a:r>
              <a:rPr lang="hu-HU" dirty="0"/>
              <a:t>Adatelérés Linked Open Data (LOD) formában</a:t>
            </a:r>
            <a:br>
              <a:rPr lang="hu-HU" b="1" dirty="0"/>
            </a:br>
            <a:endParaRPr lang="hu-HU" dirty="0"/>
          </a:p>
        </p:txBody>
      </p:sp>
      <p:sp>
        <p:nvSpPr>
          <p:cNvPr id="3" name="Tartalom helye 2"/>
          <p:cNvSpPr>
            <a:spLocks noGrp="1"/>
          </p:cNvSpPr>
          <p:nvPr>
            <p:ph sz="half" idx="1"/>
          </p:nvPr>
        </p:nvSpPr>
        <p:spPr>
          <a:xfrm>
            <a:off x="651343" y="1766443"/>
            <a:ext cx="4134365" cy="3777622"/>
          </a:xfrm>
        </p:spPr>
        <p:txBody>
          <a:bodyPr/>
          <a:lstStyle/>
          <a:p>
            <a:r>
              <a:rPr lang="pl-PL" dirty="0"/>
              <a:t>OPAC rekord (RDFDC):</a:t>
            </a:r>
            <a:br>
              <a:rPr lang="pl-PL" dirty="0"/>
            </a:br>
            <a:r>
              <a:rPr lang="pl-PL" dirty="0">
                <a:hlinkClick r:id="rId2" tooltip="http://nektar.oszk.hu/resource/manifestation/2645471"/>
              </a:rPr>
              <a:t>http://nektar.oszk.hu/resource/manifestation/2645471</a:t>
            </a:r>
            <a:endParaRPr lang="pl-PL" dirty="0"/>
          </a:p>
          <a:p>
            <a:endParaRPr lang="hu-HU" dirty="0"/>
          </a:p>
        </p:txBody>
      </p:sp>
      <p:sp>
        <p:nvSpPr>
          <p:cNvPr id="4" name="Tartalom helye 3"/>
          <p:cNvSpPr>
            <a:spLocks noGrp="1"/>
          </p:cNvSpPr>
          <p:nvPr>
            <p:ph sz="half" idx="2"/>
          </p:nvPr>
        </p:nvSpPr>
        <p:spPr>
          <a:xfrm>
            <a:off x="5287806" y="1285964"/>
            <a:ext cx="5660279" cy="3777622"/>
          </a:xfrm>
        </p:spPr>
        <p:txBody>
          <a:bodyPr/>
          <a:lstStyle/>
          <a:p>
            <a:r>
              <a:rPr lang="hu-HU"/>
              <a:t>A Library of Congress tárgyszórendszere alapja a Linked Data alkalmazásnak</a:t>
            </a:r>
          </a:p>
          <a:p>
            <a:r>
              <a:rPr lang="hu-HU"/>
              <a:t>a </a:t>
            </a:r>
            <a:r>
              <a:rPr lang="hu-HU" i="1"/>
              <a:t>Drama</a:t>
            </a:r>
            <a:r>
              <a:rPr lang="hu-HU"/>
              <a:t> és a </a:t>
            </a:r>
            <a:r>
              <a:rPr lang="hu-HU" i="1"/>
              <a:t>Literature</a:t>
            </a:r>
            <a:r>
              <a:rPr lang="hu-HU"/>
              <a:t> fogalmi hierarchája</a:t>
            </a:r>
          </a:p>
          <a:p>
            <a:pPr>
              <a:buNone/>
            </a:pPr>
            <a:endParaRPr lang="hu-HU"/>
          </a:p>
        </p:txBody>
      </p:sp>
      <p:pic>
        <p:nvPicPr>
          <p:cNvPr id="5" name="Kép 4"/>
          <p:cNvPicPr/>
          <p:nvPr/>
        </p:nvPicPr>
        <p:blipFill>
          <a:blip r:embed="rId3" cstate="print">
            <a:extLst>
              <a:ext uri="{28A0092B-C50C-407E-A947-70E740481C1C}">
                <a14:useLocalDpi xmlns:a14="http://schemas.microsoft.com/office/drawing/2010/main" val="0"/>
              </a:ext>
            </a:extLst>
          </a:blip>
          <a:stretch>
            <a:fillRect/>
          </a:stretch>
        </p:blipFill>
        <p:spPr>
          <a:xfrm>
            <a:off x="4769709" y="2714194"/>
            <a:ext cx="2432248" cy="2121417"/>
          </a:xfrm>
          <a:prstGeom prst="rect">
            <a:avLst/>
          </a:prstGeom>
          <a:ln>
            <a:noFill/>
          </a:ln>
          <a:effectLst>
            <a:outerShdw blurRad="292100" dist="139700" dir="2700000" algn="tl" rotWithShape="0">
              <a:srgbClr val="333333">
                <a:alpha val="65000"/>
              </a:srgbClr>
            </a:outerShdw>
          </a:effectLst>
        </p:spPr>
      </p:pic>
      <p:pic>
        <p:nvPicPr>
          <p:cNvPr id="6" name="Kép 5"/>
          <p:cNvPicPr/>
          <p:nvPr/>
        </p:nvPicPr>
        <p:blipFill>
          <a:blip r:embed="rId4" cstate="print">
            <a:extLst>
              <a:ext uri="{28A0092B-C50C-407E-A947-70E740481C1C}">
                <a14:useLocalDpi xmlns:a14="http://schemas.microsoft.com/office/drawing/2010/main" val="0"/>
              </a:ext>
            </a:extLst>
          </a:blip>
          <a:stretch>
            <a:fillRect/>
          </a:stretch>
        </p:blipFill>
        <p:spPr>
          <a:xfrm>
            <a:off x="7068065" y="3341729"/>
            <a:ext cx="4827373" cy="22023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9963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733550" y="624110"/>
            <a:ext cx="10153649" cy="1280890"/>
          </a:xfrm>
        </p:spPr>
        <p:txBody>
          <a:bodyPr/>
          <a:lstStyle/>
          <a:p>
            <a:pPr eaLnBrk="1" hangingPunct="1"/>
            <a:r>
              <a:rPr lang="hu-HU" altLang="hu-HU" sz="3200" dirty="0"/>
              <a:t>Mit vár a felhasználó a katalógustól? FRBR szempontok</a:t>
            </a:r>
            <a:endParaRPr lang="en-AU" altLang="hu-HU" sz="3200" dirty="0"/>
          </a:p>
        </p:txBody>
      </p:sp>
      <p:sp>
        <p:nvSpPr>
          <p:cNvPr id="16387" name="Rectangle 3"/>
          <p:cNvSpPr>
            <a:spLocks noGrp="1" noChangeArrowheads="1"/>
          </p:cNvSpPr>
          <p:nvPr>
            <p:ph idx="1"/>
          </p:nvPr>
        </p:nvSpPr>
        <p:spPr>
          <a:xfrm>
            <a:off x="1871109" y="1702705"/>
            <a:ext cx="10016089" cy="5812106"/>
          </a:xfrm>
        </p:spPr>
        <p:txBody>
          <a:bodyPr>
            <a:noAutofit/>
          </a:bodyPr>
          <a:lstStyle/>
          <a:p>
            <a:pPr marL="0" indent="0" eaLnBrk="1" hangingPunct="1">
              <a:buNone/>
            </a:pPr>
            <a:r>
              <a:rPr lang="hu-HU" altLang="hu-HU" sz="2000" dirty="0"/>
              <a:t>Tegye lehetővé </a:t>
            </a:r>
          </a:p>
          <a:p>
            <a:pPr lvl="1"/>
            <a:r>
              <a:rPr lang="hu-HU" altLang="hu-HU" sz="2000" dirty="0"/>
              <a:t>a könyvtár állományában történő </a:t>
            </a:r>
            <a:r>
              <a:rPr lang="hu-HU" altLang="hu-HU" sz="2000" b="1" dirty="0"/>
              <a:t>keresés</a:t>
            </a:r>
            <a:r>
              <a:rPr lang="hu-HU" altLang="hu-HU" sz="2000" dirty="0"/>
              <a:t>t,</a:t>
            </a:r>
          </a:p>
          <a:p>
            <a:pPr lvl="1"/>
            <a:r>
              <a:rPr lang="hu-HU" altLang="hu-HU" sz="2000" dirty="0"/>
              <a:t>a keresett mű </a:t>
            </a:r>
            <a:r>
              <a:rPr lang="hu-HU" altLang="hu-HU" sz="2000" b="1" dirty="0"/>
              <a:t>azonosítás</a:t>
            </a:r>
            <a:r>
              <a:rPr lang="hu-HU" altLang="hu-HU" sz="2000" dirty="0"/>
              <a:t>át, például: tudjon különbséget tenni az azonos című művek között,</a:t>
            </a:r>
          </a:p>
          <a:p>
            <a:pPr lvl="1"/>
            <a:r>
              <a:rPr lang="hu-HU" altLang="hu-HU" sz="2000" dirty="0"/>
              <a:t>a </a:t>
            </a:r>
            <a:r>
              <a:rPr lang="hu-HU" altLang="hu-HU" sz="2000" b="1" dirty="0"/>
              <a:t>választás</a:t>
            </a:r>
            <a:r>
              <a:rPr lang="hu-HU" altLang="hu-HU" sz="2000" dirty="0"/>
              <a:t>t az azonos címek közül a felhasználó szükségleteinek megfelelően, például látássérültek számára készült kiadás,</a:t>
            </a:r>
          </a:p>
          <a:p>
            <a:pPr lvl="1"/>
            <a:r>
              <a:rPr lang="hu-HU" altLang="hu-HU" sz="2000" b="1" dirty="0"/>
              <a:t>hozzáférés</a:t>
            </a:r>
            <a:r>
              <a:rPr lang="hu-HU" altLang="hu-HU" sz="2000" dirty="0"/>
              <a:t>t a keresett műhöz, például egy távoli elérésű forrás hozzáférését,</a:t>
            </a:r>
          </a:p>
          <a:p>
            <a:pPr marL="0" lvl="1" indent="0" algn="ctr">
              <a:buNone/>
            </a:pPr>
            <a:r>
              <a:rPr lang="hu-HU" altLang="hu-HU" sz="2000" b="1" dirty="0"/>
              <a:t>A használó keresőkérdése az entitás attribútuma (ismérve)</a:t>
            </a:r>
          </a:p>
          <a:p>
            <a:pPr marL="0" indent="0" eaLnBrk="1" hangingPunct="1">
              <a:buNone/>
            </a:pPr>
            <a:r>
              <a:rPr lang="hu-HU" altLang="hu-HU" sz="2000" dirty="0"/>
              <a:t>Például: milyen nyelveken van meg </a:t>
            </a:r>
            <a:r>
              <a:rPr lang="hu-HU" altLang="hu-HU" sz="2000" i="1" dirty="0"/>
              <a:t>A gyertyák csonkig égnek </a:t>
            </a:r>
            <a:r>
              <a:rPr lang="hu-HU" altLang="hu-HU" sz="2000" dirty="0"/>
              <a:t>című mű?</a:t>
            </a:r>
          </a:p>
          <a:p>
            <a:pPr lvl="1"/>
            <a:r>
              <a:rPr lang="hu-HU" altLang="hu-HU" sz="2000" dirty="0"/>
              <a:t>A példában az entitás a </a:t>
            </a:r>
            <a:r>
              <a:rPr lang="hu-HU" altLang="hu-HU" sz="2000" i="1" dirty="0"/>
              <a:t>mű</a:t>
            </a:r>
          </a:p>
          <a:p>
            <a:pPr lvl="1"/>
            <a:r>
              <a:rPr lang="hu-HU" altLang="hu-HU" sz="2000" dirty="0"/>
              <a:t>Az entitás ismérve a mű </a:t>
            </a:r>
            <a:r>
              <a:rPr lang="hu-HU" altLang="hu-HU" sz="2000" i="1" dirty="0"/>
              <a:t>címe</a:t>
            </a:r>
          </a:p>
          <a:p>
            <a:pPr eaLnBrk="1" hangingPunct="1"/>
            <a:endParaRPr lang="en-AU" altLang="hu-HU" sz="2000" dirty="0"/>
          </a:p>
        </p:txBody>
      </p:sp>
      <p:sp>
        <p:nvSpPr>
          <p:cNvPr id="1638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C9D983B-301E-45F3-BB3E-D50F9B76732C}" type="slidenum">
              <a:rPr lang="en-AU" altLang="en-US" sz="1200">
                <a:solidFill>
                  <a:srgbClr val="898989"/>
                </a:solidFill>
              </a:rPr>
              <a:pPr>
                <a:spcBef>
                  <a:spcPct val="0"/>
                </a:spcBef>
                <a:buFontTx/>
                <a:buNone/>
              </a:pPr>
              <a:t>9</a:t>
            </a:fld>
            <a:endParaRPr lang="en-AU" altLang="en-US" sz="1200">
              <a:solidFill>
                <a:srgbClr val="898989"/>
              </a:solidFill>
            </a:endParaRPr>
          </a:p>
        </p:txBody>
      </p:sp>
    </p:spTree>
    <p:extLst>
      <p:ext uri="{BB962C8B-B14F-4D97-AF65-F5344CB8AC3E}">
        <p14:creationId xmlns:p14="http://schemas.microsoft.com/office/powerpoint/2010/main" val="3474907974"/>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4E6C7ED-8646-44E8-8E17-120ADEFFFB02}"/>
              </a:ext>
            </a:extLst>
          </p:cNvPr>
          <p:cNvSpPr>
            <a:spLocks noGrp="1"/>
          </p:cNvSpPr>
          <p:nvPr>
            <p:ph type="title"/>
          </p:nvPr>
        </p:nvSpPr>
        <p:spPr/>
        <p:txBody>
          <a:bodyPr/>
          <a:lstStyle/>
          <a:p>
            <a:r>
              <a:rPr lang="hu-HU" dirty="0"/>
              <a:t>Hol lehet megtalálni a közzétett </a:t>
            </a:r>
            <a:r>
              <a:rPr lang="hu-HU" dirty="0" err="1"/>
              <a:t>metaadatokat</a:t>
            </a:r>
            <a:r>
              <a:rPr lang="hu-HU" dirty="0"/>
              <a:t>?</a:t>
            </a:r>
          </a:p>
        </p:txBody>
      </p:sp>
      <p:sp>
        <p:nvSpPr>
          <p:cNvPr id="3" name="Tartalom helye 2">
            <a:extLst>
              <a:ext uri="{FF2B5EF4-FFF2-40B4-BE49-F238E27FC236}">
                <a16:creationId xmlns:a16="http://schemas.microsoft.com/office/drawing/2014/main" id="{B0757576-5B56-4B1A-924D-F4F9EEA10B0F}"/>
              </a:ext>
            </a:extLst>
          </p:cNvPr>
          <p:cNvSpPr>
            <a:spLocks noGrp="1"/>
          </p:cNvSpPr>
          <p:nvPr>
            <p:ph idx="1"/>
          </p:nvPr>
        </p:nvSpPr>
        <p:spPr>
          <a:xfrm>
            <a:off x="2589212" y="2133600"/>
            <a:ext cx="8915400" cy="3898900"/>
          </a:xfrm>
        </p:spPr>
        <p:txBody>
          <a:bodyPr>
            <a:noAutofit/>
          </a:bodyPr>
          <a:lstStyle/>
          <a:p>
            <a:r>
              <a:rPr lang="hu-HU" sz="2400" dirty="0"/>
              <a:t>SZTAKI </a:t>
            </a:r>
            <a:r>
              <a:rPr lang="hu-HU" sz="2400" dirty="0" err="1"/>
              <a:t>LODmilla</a:t>
            </a:r>
            <a:r>
              <a:rPr lang="hu-HU" sz="2400" dirty="0"/>
              <a:t> </a:t>
            </a:r>
            <a:r>
              <a:rPr lang="hu-HU" sz="2400" dirty="0">
                <a:hlinkClick r:id="rId3"/>
              </a:rPr>
              <a:t>http://lodmilla.sztaki.hu/lodmilla/</a:t>
            </a:r>
            <a:endParaRPr lang="hu-HU" sz="2400" dirty="0"/>
          </a:p>
          <a:p>
            <a:r>
              <a:rPr lang="hu-HU" sz="2400" dirty="0">
                <a:hlinkClick r:id="rId4"/>
              </a:rPr>
              <a:t>http://lod.sztaki.hu</a:t>
            </a:r>
            <a:endParaRPr lang="hu-HU" sz="2400" dirty="0"/>
          </a:p>
          <a:p>
            <a:r>
              <a:rPr lang="hu-HU" sz="2400" dirty="0"/>
              <a:t>LOD felhődiagram </a:t>
            </a:r>
            <a:r>
              <a:rPr lang="hu-HU" sz="2400" dirty="0">
                <a:hlinkClick r:id="rId5"/>
              </a:rPr>
              <a:t>http://lod-cloud.net/</a:t>
            </a:r>
            <a:r>
              <a:rPr lang="hu-HU" sz="2400" dirty="0"/>
              <a:t> a </a:t>
            </a:r>
            <a:r>
              <a:rPr lang="hu-HU" sz="2400" dirty="0" err="1"/>
              <a:t>DataHub</a:t>
            </a:r>
            <a:r>
              <a:rPr lang="hu-HU" sz="2400" dirty="0"/>
              <a:t>  adathalmazok</a:t>
            </a:r>
          </a:p>
          <a:p>
            <a:r>
              <a:rPr lang="hu-HU" sz="2400" dirty="0"/>
              <a:t>A Magyar Nemzeti Múzeum Központi Könyvtára állományának adatai </a:t>
            </a:r>
            <a:r>
              <a:rPr lang="hu-HU" sz="2400" dirty="0">
                <a:hlinkClick r:id="rId6"/>
              </a:rPr>
              <a:t>https://old.datahub.io/dataset/data-hnm-hu</a:t>
            </a:r>
            <a:endParaRPr lang="hu-HU" sz="2400" dirty="0"/>
          </a:p>
          <a:p>
            <a:r>
              <a:rPr lang="hu-HU" sz="2400" dirty="0"/>
              <a:t>OSZK </a:t>
            </a:r>
            <a:r>
              <a:rPr lang="hu-HU" sz="2400" dirty="0">
                <a:hlinkClick r:id="rId7"/>
              </a:rPr>
              <a:t>https://old.datahub.io/dataset/hungarian-national-library-catalog</a:t>
            </a:r>
            <a:endParaRPr lang="hu-HU" sz="2400" dirty="0"/>
          </a:p>
          <a:p>
            <a:endParaRPr lang="hu-HU" sz="2400" dirty="0"/>
          </a:p>
          <a:p>
            <a:endParaRPr lang="hu-HU" sz="2400" dirty="0"/>
          </a:p>
        </p:txBody>
      </p:sp>
    </p:spTree>
    <p:extLst>
      <p:ext uri="{BB962C8B-B14F-4D97-AF65-F5344CB8AC3E}">
        <p14:creationId xmlns:p14="http://schemas.microsoft.com/office/powerpoint/2010/main" val="23834428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rtalom helye 4"/>
          <p:cNvGraphicFramePr>
            <a:graphicFrameLocks noGrp="1"/>
          </p:cNvGraphicFramePr>
          <p:nvPr>
            <p:ph idx="1"/>
            <p:extLst>
              <p:ext uri="{D42A27DB-BD31-4B8C-83A1-F6EECF244321}">
                <p14:modId xmlns:p14="http://schemas.microsoft.com/office/powerpoint/2010/main" val="1472942398"/>
              </p:ext>
            </p:extLst>
          </p:nvPr>
        </p:nvGraphicFramePr>
        <p:xfrm>
          <a:off x="1890571" y="2339084"/>
          <a:ext cx="8915400" cy="2296160"/>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370840">
                <a:tc>
                  <a:txBody>
                    <a:bodyPr/>
                    <a:lstStyle/>
                    <a:p>
                      <a:r>
                        <a:rPr lang="hu-HU" dirty="0"/>
                        <a:t>Könyvtárak</a:t>
                      </a:r>
                    </a:p>
                  </a:txBody>
                  <a:tcPr/>
                </a:tc>
                <a:tc>
                  <a:txBody>
                    <a:bodyPr/>
                    <a:lstStyle/>
                    <a:p>
                      <a:r>
                        <a:rPr lang="hu-HU" dirty="0"/>
                        <a:t>Kutatók, fejlesztők</a:t>
                      </a:r>
                    </a:p>
                  </a:txBody>
                  <a:tcPr/>
                </a:tc>
                <a:tc>
                  <a:txBody>
                    <a:bodyPr/>
                    <a:lstStyle/>
                    <a:p>
                      <a:r>
                        <a:rPr lang="hu-HU" dirty="0"/>
                        <a:t>Linkelt adatokat használó közösség</a:t>
                      </a:r>
                    </a:p>
                  </a:txBody>
                  <a:tcPr/>
                </a:tc>
                <a:extLst>
                  <a:ext uri="{0D108BD9-81ED-4DB2-BD59-A6C34878D82A}">
                    <a16:rowId xmlns:a16="http://schemas.microsoft.com/office/drawing/2014/main" val="10000"/>
                  </a:ext>
                </a:extLst>
              </a:tr>
              <a:tr h="370840">
                <a:tc>
                  <a:txBody>
                    <a:bodyPr/>
                    <a:lstStyle/>
                    <a:p>
                      <a:r>
                        <a:rPr lang="hu-HU" dirty="0"/>
                        <a:t>Z39.50</a:t>
                      </a:r>
                    </a:p>
                  </a:txBody>
                  <a:tcPr/>
                </a:tc>
                <a:tc>
                  <a:txBody>
                    <a:bodyPr/>
                    <a:lstStyle/>
                    <a:p>
                      <a:r>
                        <a:rPr lang="hu-HU" dirty="0"/>
                        <a:t>FTP</a:t>
                      </a:r>
                    </a:p>
                  </a:txBody>
                  <a:tcPr/>
                </a:tc>
                <a:tc>
                  <a:txBody>
                    <a:bodyPr/>
                    <a:lstStyle/>
                    <a:p>
                      <a:r>
                        <a:rPr lang="hu-HU" dirty="0"/>
                        <a:t>SPARQL</a:t>
                      </a:r>
                    </a:p>
                  </a:txBody>
                  <a:tcPr/>
                </a:tc>
                <a:extLst>
                  <a:ext uri="{0D108BD9-81ED-4DB2-BD59-A6C34878D82A}">
                    <a16:rowId xmlns:a16="http://schemas.microsoft.com/office/drawing/2014/main" val="10001"/>
                  </a:ext>
                </a:extLst>
              </a:tr>
              <a:tr h="370840">
                <a:tc>
                  <a:txBody>
                    <a:bodyPr/>
                    <a:lstStyle/>
                    <a:p>
                      <a:r>
                        <a:rPr lang="hu-HU" dirty="0"/>
                        <a:t>rekordcsere</a:t>
                      </a:r>
                    </a:p>
                  </a:txBody>
                  <a:tcPr/>
                </a:tc>
                <a:tc>
                  <a:txBody>
                    <a:bodyPr/>
                    <a:lstStyle/>
                    <a:p>
                      <a:endParaRPr lang="hu-HU"/>
                    </a:p>
                  </a:txBody>
                  <a:tcPr/>
                </a:tc>
                <a:tc>
                  <a:txBody>
                    <a:bodyPr/>
                    <a:lstStyle/>
                    <a:p>
                      <a:endParaRPr lang="hu-HU"/>
                    </a:p>
                  </a:txBody>
                  <a:tcPr/>
                </a:tc>
                <a:extLst>
                  <a:ext uri="{0D108BD9-81ED-4DB2-BD59-A6C34878D82A}">
                    <a16:rowId xmlns:a16="http://schemas.microsoft.com/office/drawing/2014/main" val="10002"/>
                  </a:ext>
                </a:extLst>
              </a:tr>
              <a:tr h="370840">
                <a:tc>
                  <a:txBody>
                    <a:bodyPr/>
                    <a:lstStyle/>
                    <a:p>
                      <a:r>
                        <a:rPr lang="hu-HU" dirty="0"/>
                        <a:t>MARC 21</a:t>
                      </a:r>
                    </a:p>
                  </a:txBody>
                  <a:tcPr/>
                </a:tc>
                <a:tc>
                  <a:txBody>
                    <a:bodyPr/>
                    <a:lstStyle/>
                    <a:p>
                      <a:r>
                        <a:rPr lang="hu-HU" dirty="0"/>
                        <a:t>Dublin Core</a:t>
                      </a:r>
                    </a:p>
                    <a:p>
                      <a:r>
                        <a:rPr lang="hu-HU" dirty="0"/>
                        <a:t>RDF/XML</a:t>
                      </a:r>
                    </a:p>
                    <a:p>
                      <a:r>
                        <a:rPr lang="hu-HU" dirty="0"/>
                        <a:t>JSON</a:t>
                      </a:r>
                    </a:p>
                  </a:txBody>
                  <a:tcPr/>
                </a:tc>
                <a:tc>
                  <a:txBody>
                    <a:bodyPr/>
                    <a:lstStyle/>
                    <a:p>
                      <a:r>
                        <a:rPr lang="hu-HU" dirty="0"/>
                        <a:t>LOD</a:t>
                      </a:r>
                    </a:p>
                    <a:p>
                      <a:r>
                        <a:rPr lang="hu-HU" dirty="0"/>
                        <a:t>RDF</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171289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a:xfrm>
            <a:off x="1627154" y="499646"/>
            <a:ext cx="9366194" cy="1280890"/>
          </a:xfrm>
        </p:spPr>
        <p:txBody>
          <a:bodyPr/>
          <a:lstStyle/>
          <a:p>
            <a:r>
              <a:rPr lang="hu-HU" dirty="0"/>
              <a:t>Entitások első csoportja a </a:t>
            </a:r>
            <a:r>
              <a:rPr lang="hu-HU" dirty="0" err="1"/>
              <a:t>WorldCat-ben</a:t>
            </a:r>
            <a:endParaRPr lang="hu-HU" dirty="0"/>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50" y="1287376"/>
            <a:ext cx="7780372" cy="2404684"/>
          </a:xfrm>
          <a:prstGeom prst="rect">
            <a:avLst/>
          </a:prstGeom>
          <a:ln>
            <a:noFill/>
          </a:ln>
          <a:effectLst>
            <a:outerShdw blurRad="292100" dist="139700" dir="2700000" algn="tl" rotWithShape="0">
              <a:srgbClr val="333333">
                <a:alpha val="65000"/>
              </a:srgbClr>
            </a:outerShdw>
          </a:effectLst>
        </p:spPr>
      </p:pic>
      <p:pic>
        <p:nvPicPr>
          <p:cNvPr id="4" name="Tartalom helye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51505" y="1040796"/>
            <a:ext cx="9140495" cy="4967885"/>
          </a:xfrm>
          <a:prstGeom prst="rect">
            <a:avLst/>
          </a:prstGeom>
          <a:ln>
            <a:noFill/>
          </a:ln>
          <a:effectLst>
            <a:outerShdw blurRad="292100" dist="139700" dir="2700000" algn="tl" rotWithShape="0">
              <a:srgbClr val="333333">
                <a:alpha val="65000"/>
              </a:srgbClr>
            </a:outerShdw>
          </a:effectLst>
        </p:spPr>
      </p:pic>
      <p:sp>
        <p:nvSpPr>
          <p:cNvPr id="6" name="Téglalap 5"/>
          <p:cNvSpPr/>
          <p:nvPr/>
        </p:nvSpPr>
        <p:spPr>
          <a:xfrm>
            <a:off x="8078322" y="1184903"/>
            <a:ext cx="3791423" cy="369332"/>
          </a:xfrm>
          <a:prstGeom prst="rect">
            <a:avLst/>
          </a:prstGeom>
        </p:spPr>
        <p:txBody>
          <a:bodyPr wrap="none">
            <a:spAutoFit/>
          </a:bodyPr>
          <a:lstStyle/>
          <a:p>
            <a:r>
              <a:rPr lang="hu-HU" dirty="0"/>
              <a:t>linkelt adatként a </a:t>
            </a:r>
            <a:r>
              <a:rPr lang="hu-HU" dirty="0" err="1"/>
              <a:t>WorldCat-ben</a:t>
            </a:r>
            <a:endParaRPr lang="hu-HU" dirty="0"/>
          </a:p>
        </p:txBody>
      </p:sp>
      <p:pic>
        <p:nvPicPr>
          <p:cNvPr id="7" name="Kép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97" y="4391025"/>
            <a:ext cx="7743825" cy="2466975"/>
          </a:xfrm>
          <a:prstGeom prst="rect">
            <a:avLst/>
          </a:prstGeom>
          <a:ln>
            <a:noFill/>
          </a:ln>
          <a:effectLst>
            <a:outerShdw blurRad="292100" dist="139700" dir="2700000" algn="tl" rotWithShape="0">
              <a:srgbClr val="333333">
                <a:alpha val="65000"/>
              </a:srgbClr>
            </a:outerShdw>
          </a:effectLst>
        </p:spPr>
      </p:pic>
      <p:sp>
        <p:nvSpPr>
          <p:cNvPr id="8" name="Fánk 7"/>
          <p:cNvSpPr/>
          <p:nvPr/>
        </p:nvSpPr>
        <p:spPr>
          <a:xfrm>
            <a:off x="3133617" y="3692059"/>
            <a:ext cx="4479533" cy="438151"/>
          </a:xfrm>
          <a:prstGeom prst="donut">
            <a:avLst>
              <a:gd name="adj" fmla="val 3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9" name="Szövegdoboz 8"/>
          <p:cNvSpPr txBox="1"/>
          <p:nvPr/>
        </p:nvSpPr>
        <p:spPr>
          <a:xfrm>
            <a:off x="8152249" y="3553730"/>
            <a:ext cx="1982912" cy="369332"/>
          </a:xfrm>
          <a:prstGeom prst="rect">
            <a:avLst/>
          </a:prstGeom>
          <a:noFill/>
        </p:spPr>
        <p:txBody>
          <a:bodyPr wrap="square" rtlCol="0">
            <a:spAutoFit/>
          </a:bodyPr>
          <a:lstStyle/>
          <a:p>
            <a:r>
              <a:rPr lang="hu-HU" dirty="0"/>
              <a:t>Keresse!</a:t>
            </a:r>
          </a:p>
        </p:txBody>
      </p:sp>
    </p:spTree>
    <p:extLst>
      <p:ext uri="{BB962C8B-B14F-4D97-AF65-F5344CB8AC3E}">
        <p14:creationId xmlns:p14="http://schemas.microsoft.com/office/powerpoint/2010/main" val="330585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 szemantikus web szintjei</a:t>
            </a:r>
          </a:p>
        </p:txBody>
      </p:sp>
      <p:sp>
        <p:nvSpPr>
          <p:cNvPr id="3" name="Tartalom helye 2"/>
          <p:cNvSpPr>
            <a:spLocks noGrp="1"/>
          </p:cNvSpPr>
          <p:nvPr>
            <p:ph sz="half" idx="1"/>
          </p:nvPr>
        </p:nvSpPr>
        <p:spPr>
          <a:xfrm>
            <a:off x="1348240" y="1428206"/>
            <a:ext cx="4961120" cy="5429794"/>
          </a:xfrm>
        </p:spPr>
        <p:txBody>
          <a:bodyPr>
            <a:noAutofit/>
          </a:bodyPr>
          <a:lstStyle/>
          <a:p>
            <a:pPr marL="0" indent="0">
              <a:buNone/>
            </a:pPr>
            <a:r>
              <a:rPr lang="hu-HU" sz="2200" b="1" dirty="0"/>
              <a:t>Szemantikai (jelentéstani) szint</a:t>
            </a:r>
          </a:p>
          <a:p>
            <a:pPr>
              <a:lnSpc>
                <a:spcPct val="110000"/>
              </a:lnSpc>
              <a:spcBef>
                <a:spcPts val="0"/>
              </a:spcBef>
            </a:pPr>
            <a:r>
              <a:rPr lang="hu-HU" sz="2200" dirty="0" err="1">
                <a:latin typeface="Century" panose="02040604050505020304" pitchFamily="18" charset="0"/>
              </a:rPr>
              <a:t>Resource</a:t>
            </a:r>
            <a:r>
              <a:rPr lang="hu-HU" sz="2200" dirty="0">
                <a:latin typeface="Century" panose="02040604050505020304" pitchFamily="18" charset="0"/>
              </a:rPr>
              <a:t> </a:t>
            </a:r>
            <a:r>
              <a:rPr lang="hu-HU" sz="2200" dirty="0" err="1">
                <a:latin typeface="Century" panose="02040604050505020304" pitchFamily="18" charset="0"/>
              </a:rPr>
              <a:t>Description</a:t>
            </a:r>
            <a:r>
              <a:rPr lang="hu-HU" sz="2200" dirty="0">
                <a:latin typeface="Century" panose="02040604050505020304" pitchFamily="18" charset="0"/>
              </a:rPr>
              <a:t> Framework: forrásleíró keretrendszer, amellyel az </a:t>
            </a:r>
            <a:r>
              <a:rPr lang="hu-HU" sz="2200" dirty="0" err="1">
                <a:latin typeface="Century" panose="02040604050505020304" pitchFamily="18" charset="0"/>
              </a:rPr>
              <a:t>URI-vel</a:t>
            </a:r>
            <a:r>
              <a:rPr lang="hu-HU" sz="2200" dirty="0">
                <a:latin typeface="Century" panose="02040604050505020304" pitchFamily="18" charset="0"/>
              </a:rPr>
              <a:t> azonosított objektumok  jelentései, a fogalmak relációi írhatók le. </a:t>
            </a:r>
          </a:p>
          <a:p>
            <a:pPr>
              <a:lnSpc>
                <a:spcPct val="110000"/>
              </a:lnSpc>
              <a:spcBef>
                <a:spcPts val="0"/>
              </a:spcBef>
            </a:pPr>
            <a:r>
              <a:rPr lang="hu-HU" sz="2200" dirty="0">
                <a:latin typeface="Century" panose="02040604050505020304" pitchFamily="18" charset="0"/>
              </a:rPr>
              <a:t>OWL: szerkezeti- és </a:t>
            </a:r>
            <a:r>
              <a:rPr lang="hu-HU" sz="2800" dirty="0">
                <a:latin typeface="Century" panose="02040604050505020304" pitchFamily="18" charset="0"/>
              </a:rPr>
              <a:t>háttér-információk</a:t>
            </a:r>
            <a:r>
              <a:rPr lang="hu-HU" sz="2200" dirty="0">
                <a:latin typeface="Century" panose="02040604050505020304" pitchFamily="18" charset="0"/>
              </a:rPr>
              <a:t> megadására szolgáló web-ontológia nyelv</a:t>
            </a:r>
          </a:p>
        </p:txBody>
      </p:sp>
      <p:sp>
        <p:nvSpPr>
          <p:cNvPr id="4" name="Tartalom helye 3"/>
          <p:cNvSpPr>
            <a:spLocks noGrp="1"/>
          </p:cNvSpPr>
          <p:nvPr>
            <p:ph sz="half" idx="2"/>
          </p:nvPr>
        </p:nvSpPr>
        <p:spPr>
          <a:xfrm>
            <a:off x="7048767" y="1428206"/>
            <a:ext cx="4707804" cy="3777622"/>
          </a:xfrm>
        </p:spPr>
        <p:txBody>
          <a:bodyPr>
            <a:normAutofit/>
          </a:bodyPr>
          <a:lstStyle/>
          <a:p>
            <a:pPr marL="0" indent="0">
              <a:buNone/>
            </a:pPr>
            <a:r>
              <a:rPr lang="hu-HU" sz="2400" b="1" dirty="0">
                <a:latin typeface="Century" panose="02040604050505020304" pitchFamily="18" charset="0"/>
              </a:rPr>
              <a:t>Szintaktikai szint</a:t>
            </a:r>
          </a:p>
          <a:p>
            <a:r>
              <a:rPr lang="hu-HU" sz="2400" dirty="0">
                <a:latin typeface="Century" panose="02040604050505020304" pitchFamily="18" charset="0"/>
              </a:rPr>
              <a:t>XML: bővíthető jelölőnyelv. Az adatokhoz rendelt tartalomjelölőkön keresztül szerepet játszik a digitalizált állományok átörökítésében</a:t>
            </a:r>
          </a:p>
        </p:txBody>
      </p:sp>
    </p:spTree>
    <p:extLst>
      <p:ext uri="{BB962C8B-B14F-4D97-AF65-F5344CB8AC3E}">
        <p14:creationId xmlns:p14="http://schemas.microsoft.com/office/powerpoint/2010/main" val="38458299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1785257" y="425450"/>
            <a:ext cx="9552214" cy="1058863"/>
          </a:xfrm>
        </p:spPr>
        <p:txBody>
          <a:bodyPr/>
          <a:lstStyle/>
          <a:p>
            <a:pPr eaLnBrk="1" hangingPunct="1"/>
            <a:r>
              <a:rPr lang="hu-HU" altLang="en-US" dirty="0"/>
              <a:t>Entitásokat kezelő forrásleíró ontológiák</a:t>
            </a:r>
            <a:br>
              <a:rPr lang="en-GB" altLang="en-US" b="1" dirty="0"/>
            </a:br>
            <a:endParaRPr lang="en-GB" altLang="en-US" sz="2400" dirty="0"/>
          </a:p>
        </p:txBody>
      </p:sp>
      <p:sp>
        <p:nvSpPr>
          <p:cNvPr id="22531" name="Rectangle 3"/>
          <p:cNvSpPr>
            <a:spLocks noGrp="1" noChangeArrowheads="1"/>
          </p:cNvSpPr>
          <p:nvPr>
            <p:ph type="body" idx="4294967295"/>
          </p:nvPr>
        </p:nvSpPr>
        <p:spPr>
          <a:xfrm>
            <a:off x="811659" y="1493618"/>
            <a:ext cx="5169136" cy="4119562"/>
          </a:xfrm>
        </p:spPr>
        <p:txBody>
          <a:bodyPr>
            <a:normAutofit/>
          </a:bodyPr>
          <a:lstStyle/>
          <a:p>
            <a:pPr eaLnBrk="1" hangingPunct="1">
              <a:buFontTx/>
              <a:buChar char="•"/>
            </a:pPr>
            <a:r>
              <a:rPr lang="en-GB" altLang="en-US" sz="2400" dirty="0"/>
              <a:t>Bibliogr</a:t>
            </a:r>
            <a:r>
              <a:rPr lang="hu-HU" altLang="en-US" sz="2400" dirty="0" err="1"/>
              <a:t>áfiai</a:t>
            </a:r>
            <a:r>
              <a:rPr lang="hu-HU" altLang="en-US" sz="2400" dirty="0"/>
              <a:t> források leírásához:</a:t>
            </a:r>
            <a:endParaRPr lang="en-GB" altLang="en-US" sz="2400" dirty="0"/>
          </a:p>
          <a:p>
            <a:pPr lvl="1">
              <a:buFont typeface="Wingdings" pitchFamily="2" charset="2"/>
              <a:buChar char="§"/>
            </a:pPr>
            <a:r>
              <a:rPr lang="en-GB" altLang="en-US" sz="2400" dirty="0">
                <a:hlinkClick r:id="rId3" action="ppaction://hlinksldjump"/>
              </a:rPr>
              <a:t>I</a:t>
            </a:r>
            <a:r>
              <a:rPr lang="en-GB" altLang="en-US" sz="2400" dirty="0"/>
              <a:t>SBD</a:t>
            </a:r>
            <a:endParaRPr lang="hu-HU" altLang="en-US" sz="2400" dirty="0"/>
          </a:p>
          <a:p>
            <a:pPr lvl="1" eaLnBrk="1" hangingPunct="1">
              <a:buFont typeface="Wingdings" pitchFamily="2" charset="2"/>
              <a:buChar char="§"/>
            </a:pPr>
            <a:r>
              <a:rPr lang="en-GB" altLang="en-US" sz="2400" dirty="0">
                <a:hlinkClick r:id="rId4" action="ppaction://hlinksldjump"/>
              </a:rPr>
              <a:t>D</a:t>
            </a:r>
            <a:r>
              <a:rPr lang="en-GB" altLang="en-US" sz="2400" dirty="0"/>
              <a:t>ublin Core</a:t>
            </a:r>
          </a:p>
          <a:p>
            <a:pPr lvl="1" eaLnBrk="1" hangingPunct="1">
              <a:buFont typeface="Wingdings" pitchFamily="2" charset="2"/>
              <a:buChar char="§"/>
            </a:pPr>
            <a:r>
              <a:rPr lang="en-GB" altLang="en-US" sz="2400" dirty="0">
                <a:hlinkClick r:id="rId5" action="ppaction://hlinksldjump"/>
              </a:rPr>
              <a:t>B</a:t>
            </a:r>
            <a:r>
              <a:rPr lang="en-GB" altLang="en-US" sz="2400" dirty="0"/>
              <a:t>ibliographic Ontology</a:t>
            </a:r>
          </a:p>
          <a:p>
            <a:pPr lvl="1" eaLnBrk="1" hangingPunct="1">
              <a:buFont typeface="Wingdings" pitchFamily="2" charset="2"/>
              <a:buChar char="§"/>
            </a:pPr>
            <a:r>
              <a:rPr lang="hu-HU" altLang="en-US" sz="2400" b="1" dirty="0" err="1">
                <a:hlinkClick r:id="" action="ppaction://noaction"/>
              </a:rPr>
              <a:t>R</a:t>
            </a:r>
            <a:r>
              <a:rPr lang="hu-HU" altLang="en-US" sz="2400" dirty="0" err="1"/>
              <a:t>eseorces</a:t>
            </a:r>
            <a:r>
              <a:rPr lang="hu-HU" altLang="en-US" sz="2400" dirty="0"/>
              <a:t> </a:t>
            </a:r>
            <a:r>
              <a:rPr lang="hu-HU" altLang="en-US" sz="2400" b="1" dirty="0" err="1"/>
              <a:t>D</a:t>
            </a:r>
            <a:r>
              <a:rPr lang="hu-HU" altLang="en-US" sz="2400" dirty="0" err="1"/>
              <a:t>escription</a:t>
            </a:r>
            <a:r>
              <a:rPr lang="hu-HU" altLang="en-US" sz="2400" dirty="0"/>
              <a:t> &amp; </a:t>
            </a:r>
            <a:r>
              <a:rPr lang="hu-HU" altLang="en-US" sz="2400" b="1" dirty="0"/>
              <a:t>A</a:t>
            </a:r>
            <a:r>
              <a:rPr lang="hu-HU" altLang="en-US" sz="2400" dirty="0"/>
              <a:t>ccess</a:t>
            </a:r>
            <a:endParaRPr lang="en-GB" altLang="en-US" sz="2400" dirty="0"/>
          </a:p>
          <a:p>
            <a:pPr eaLnBrk="1" hangingPunct="1">
              <a:buFontTx/>
              <a:buChar char="•"/>
            </a:pPr>
            <a:r>
              <a:rPr lang="hu-HU" altLang="en-US" sz="2400" dirty="0"/>
              <a:t>Események leírásához:</a:t>
            </a:r>
            <a:endParaRPr lang="en-GB" altLang="en-US" sz="2400" dirty="0"/>
          </a:p>
          <a:p>
            <a:pPr lvl="1">
              <a:buFont typeface="Wingdings" pitchFamily="2" charset="2"/>
              <a:buChar char="§"/>
            </a:pPr>
            <a:r>
              <a:rPr lang="en-GB" altLang="en-US" sz="2400" dirty="0">
                <a:hlinkClick r:id="rId6"/>
              </a:rPr>
              <a:t>Event</a:t>
            </a:r>
            <a:r>
              <a:rPr lang="en-GB" altLang="en-US" sz="2400" dirty="0"/>
              <a:t> Ontology</a:t>
            </a:r>
          </a:p>
          <a:p>
            <a:pPr marL="0" indent="0" eaLnBrk="1" hangingPunct="1">
              <a:buNone/>
            </a:pPr>
            <a:endParaRPr lang="en-GB" altLang="en-US" sz="2400" dirty="0"/>
          </a:p>
        </p:txBody>
      </p:sp>
      <p:sp>
        <p:nvSpPr>
          <p:cNvPr id="22532" name="TextBox 1"/>
          <p:cNvSpPr txBox="1">
            <a:spLocks noChangeArrowheads="1"/>
          </p:cNvSpPr>
          <p:nvPr/>
        </p:nvSpPr>
        <p:spPr bwMode="auto">
          <a:xfrm>
            <a:off x="6164640" y="1477290"/>
            <a:ext cx="5866397" cy="559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Clr>
                <a:schemeClr val="accent2"/>
              </a:buClr>
              <a:buFont typeface="Arial" charset="0"/>
              <a:buChar char="•"/>
            </a:pPr>
            <a:r>
              <a:rPr lang="hu-HU" altLang="en-US" sz="2400" dirty="0">
                <a:latin typeface="+mn-lt"/>
              </a:rPr>
              <a:t>Személy/testület leírására:</a:t>
            </a:r>
            <a:endParaRPr lang="en-US" altLang="en-US" sz="2400" dirty="0">
              <a:latin typeface="+mn-lt"/>
            </a:endParaRPr>
          </a:p>
          <a:p>
            <a:pPr lvl="1" eaLnBrk="1" hangingPunct="1">
              <a:lnSpc>
                <a:spcPct val="90000"/>
              </a:lnSpc>
              <a:buClr>
                <a:schemeClr val="accent2"/>
              </a:buClr>
              <a:buFont typeface="Wingdings" pitchFamily="2" charset="2"/>
              <a:buChar char="§"/>
            </a:pPr>
            <a:r>
              <a:rPr lang="en-GB" altLang="en-US" sz="2400" dirty="0">
                <a:latin typeface="+mn-lt"/>
                <a:hlinkClick r:id="rId7" action="ppaction://hlinksldjump"/>
              </a:rPr>
              <a:t>F</a:t>
            </a:r>
            <a:r>
              <a:rPr lang="en-GB" altLang="en-US" sz="2400" dirty="0">
                <a:latin typeface="+mn-lt"/>
              </a:rPr>
              <a:t>OAF: Friend of a Friend</a:t>
            </a:r>
          </a:p>
          <a:p>
            <a:pPr lvl="1" eaLnBrk="1" hangingPunct="1">
              <a:lnSpc>
                <a:spcPct val="90000"/>
              </a:lnSpc>
              <a:buClr>
                <a:schemeClr val="accent2"/>
              </a:buClr>
              <a:buFont typeface="Wingdings" pitchFamily="2" charset="2"/>
              <a:buChar char="§"/>
            </a:pPr>
            <a:r>
              <a:rPr lang="en-GB" altLang="en-US" sz="2400" dirty="0">
                <a:latin typeface="+mn-lt"/>
                <a:hlinkClick r:id="rId8" action="ppaction://hlinksldjump"/>
              </a:rPr>
              <a:t>O</a:t>
            </a:r>
            <a:r>
              <a:rPr lang="en-GB" altLang="en-US" sz="2400" dirty="0">
                <a:latin typeface="+mn-lt"/>
              </a:rPr>
              <a:t>rg: </a:t>
            </a:r>
            <a:r>
              <a:rPr lang="en-GB" altLang="en-US" sz="2400" dirty="0" err="1">
                <a:latin typeface="+mn-lt"/>
              </a:rPr>
              <a:t>Organi</a:t>
            </a:r>
            <a:r>
              <a:rPr lang="hu-HU" altLang="en-US" sz="2400" dirty="0">
                <a:latin typeface="+mn-lt"/>
              </a:rPr>
              <a:t>z</a:t>
            </a:r>
            <a:r>
              <a:rPr lang="en-GB" altLang="en-US" sz="2400" dirty="0" err="1">
                <a:latin typeface="+mn-lt"/>
              </a:rPr>
              <a:t>ation</a:t>
            </a:r>
            <a:r>
              <a:rPr lang="en-GB" altLang="en-US" sz="2400" dirty="0">
                <a:latin typeface="+mn-lt"/>
              </a:rPr>
              <a:t> Ontology</a:t>
            </a:r>
          </a:p>
          <a:p>
            <a:pPr lvl="1" eaLnBrk="1" hangingPunct="1">
              <a:lnSpc>
                <a:spcPct val="90000"/>
              </a:lnSpc>
              <a:buClr>
                <a:schemeClr val="accent2"/>
              </a:buClr>
              <a:buFont typeface="Wingdings" pitchFamily="2" charset="2"/>
              <a:buChar char="§"/>
            </a:pPr>
            <a:r>
              <a:rPr lang="en-GB" altLang="en-US" sz="2400" dirty="0">
                <a:latin typeface="+mn-lt"/>
              </a:rPr>
              <a:t>RDA</a:t>
            </a:r>
          </a:p>
          <a:p>
            <a:pPr eaLnBrk="1" hangingPunct="1">
              <a:lnSpc>
                <a:spcPct val="90000"/>
              </a:lnSpc>
              <a:buClr>
                <a:schemeClr val="accent2"/>
              </a:buClr>
              <a:buFont typeface="Arial" charset="0"/>
              <a:buChar char="•"/>
            </a:pPr>
            <a:endParaRPr lang="en-GB" altLang="en-US" sz="2400" dirty="0">
              <a:latin typeface="+mn-lt"/>
            </a:endParaRPr>
          </a:p>
          <a:p>
            <a:pPr eaLnBrk="1" hangingPunct="1">
              <a:lnSpc>
                <a:spcPct val="90000"/>
              </a:lnSpc>
              <a:buClr>
                <a:schemeClr val="accent2"/>
              </a:buClr>
              <a:buFont typeface="Arial" charset="0"/>
              <a:buChar char="•"/>
            </a:pPr>
            <a:r>
              <a:rPr lang="hu-HU" altLang="en-US" sz="2400" dirty="0">
                <a:latin typeface="+mn-lt"/>
              </a:rPr>
              <a:t>Hely leírására:</a:t>
            </a:r>
            <a:endParaRPr lang="en-GB" altLang="en-US" sz="2400" dirty="0">
              <a:latin typeface="+mn-lt"/>
            </a:endParaRPr>
          </a:p>
          <a:p>
            <a:pPr lvl="1" eaLnBrk="1" hangingPunct="1">
              <a:lnSpc>
                <a:spcPct val="90000"/>
              </a:lnSpc>
              <a:buClr>
                <a:schemeClr val="accent2"/>
              </a:buClr>
              <a:buFont typeface="Wingdings" pitchFamily="2" charset="2"/>
              <a:buChar char="§"/>
            </a:pPr>
            <a:r>
              <a:rPr lang="en-GB" altLang="en-US" sz="2400" dirty="0">
                <a:latin typeface="+mn-lt"/>
                <a:hlinkClick r:id="rId9"/>
              </a:rPr>
              <a:t>W</a:t>
            </a:r>
            <a:r>
              <a:rPr lang="en-GB" altLang="en-US" sz="2400" dirty="0">
                <a:latin typeface="+mn-lt"/>
              </a:rPr>
              <a:t>GS84 Geo Positioning</a:t>
            </a:r>
          </a:p>
          <a:p>
            <a:pPr eaLnBrk="1" hangingPunct="1">
              <a:lnSpc>
                <a:spcPct val="90000"/>
              </a:lnSpc>
              <a:buClr>
                <a:schemeClr val="accent2"/>
              </a:buClr>
              <a:buFont typeface="Wingdings" pitchFamily="2" charset="2"/>
              <a:buChar char="§"/>
            </a:pPr>
            <a:endParaRPr lang="en-GB" altLang="en-US" sz="2400" dirty="0">
              <a:latin typeface="+mn-lt"/>
            </a:endParaRPr>
          </a:p>
          <a:p>
            <a:pPr eaLnBrk="1" hangingPunct="1">
              <a:lnSpc>
                <a:spcPct val="90000"/>
              </a:lnSpc>
              <a:buClr>
                <a:schemeClr val="accent2"/>
              </a:buClr>
              <a:buFontTx/>
              <a:buChar char="•"/>
            </a:pPr>
            <a:r>
              <a:rPr lang="hu-HU" altLang="en-US" sz="2400" dirty="0">
                <a:latin typeface="+mn-lt"/>
              </a:rPr>
              <a:t>Fogalmak közötti kapcsolatok leírására:</a:t>
            </a:r>
            <a:endParaRPr lang="en-GB" altLang="en-US" sz="2400" dirty="0">
              <a:latin typeface="+mn-lt"/>
            </a:endParaRPr>
          </a:p>
          <a:p>
            <a:pPr lvl="1" eaLnBrk="1" hangingPunct="1">
              <a:spcBef>
                <a:spcPct val="20000"/>
              </a:spcBef>
              <a:buClr>
                <a:schemeClr val="accent2"/>
              </a:buClr>
              <a:buFont typeface="Wingdings" pitchFamily="2" charset="2"/>
              <a:buChar char="§"/>
            </a:pPr>
            <a:r>
              <a:rPr lang="en-GB" altLang="en-US" sz="2400" b="1" dirty="0">
                <a:latin typeface="+mn-lt"/>
                <a:hlinkClick r:id="rId10" action="ppaction://hlinksldjump"/>
              </a:rPr>
              <a:t>S</a:t>
            </a:r>
            <a:r>
              <a:rPr lang="hu-HU" altLang="en-US" sz="2400" dirty="0" err="1">
                <a:latin typeface="+mn-lt"/>
              </a:rPr>
              <a:t>imple</a:t>
            </a:r>
            <a:r>
              <a:rPr lang="hu-HU" altLang="en-US" sz="2400" dirty="0">
                <a:latin typeface="+mn-lt"/>
              </a:rPr>
              <a:t> </a:t>
            </a:r>
            <a:r>
              <a:rPr lang="en-GB" altLang="en-US" sz="2400" b="1" dirty="0">
                <a:latin typeface="+mn-lt"/>
              </a:rPr>
              <a:t>K</a:t>
            </a:r>
            <a:r>
              <a:rPr lang="hu-HU" altLang="en-US" sz="2400" dirty="0" err="1">
                <a:latin typeface="+mn-lt"/>
              </a:rPr>
              <a:t>nowledge</a:t>
            </a:r>
            <a:r>
              <a:rPr lang="hu-HU" altLang="en-US" sz="2400" dirty="0">
                <a:latin typeface="+mn-lt"/>
              </a:rPr>
              <a:t> </a:t>
            </a:r>
            <a:r>
              <a:rPr lang="en-GB" altLang="en-US" sz="2400" b="1" dirty="0">
                <a:latin typeface="+mn-lt"/>
              </a:rPr>
              <a:t>O</a:t>
            </a:r>
            <a:r>
              <a:rPr lang="hu-HU" altLang="en-US" sz="2400" dirty="0" err="1">
                <a:latin typeface="+mn-lt"/>
              </a:rPr>
              <a:t>rganization</a:t>
            </a:r>
            <a:r>
              <a:rPr lang="hu-HU" altLang="en-US" sz="2400" dirty="0">
                <a:latin typeface="+mn-lt"/>
              </a:rPr>
              <a:t> </a:t>
            </a:r>
            <a:r>
              <a:rPr lang="en-GB" altLang="en-US" sz="2400" b="1" dirty="0">
                <a:latin typeface="+mn-lt"/>
              </a:rPr>
              <a:t>S</a:t>
            </a:r>
            <a:r>
              <a:rPr lang="hu-HU" altLang="en-US" sz="2400" dirty="0" err="1">
                <a:latin typeface="+mn-lt"/>
              </a:rPr>
              <a:t>ystem</a:t>
            </a:r>
            <a:r>
              <a:rPr lang="hu-HU" altLang="en-US" sz="2400" dirty="0">
                <a:latin typeface="+mn-lt"/>
              </a:rPr>
              <a:t> (tudásszervezési rendszer)</a:t>
            </a:r>
            <a:endParaRPr lang="en-GB" altLang="en-US" sz="2400" dirty="0">
              <a:latin typeface="+mn-lt"/>
            </a:endParaRPr>
          </a:p>
          <a:p>
            <a:pPr eaLnBrk="1" hangingPunct="1">
              <a:lnSpc>
                <a:spcPct val="90000"/>
              </a:lnSpc>
              <a:buClr>
                <a:schemeClr val="accent2"/>
              </a:buClr>
            </a:pPr>
            <a:endParaRPr lang="en-GB" altLang="en-US" sz="2400" dirty="0">
              <a:latin typeface="+mn-lt"/>
            </a:endParaRPr>
          </a:p>
          <a:p>
            <a:pPr eaLnBrk="1" hangingPunct="1">
              <a:lnSpc>
                <a:spcPct val="90000"/>
              </a:lnSpc>
              <a:buClr>
                <a:schemeClr val="accent2"/>
              </a:buClr>
              <a:buFont typeface="Arial" charset="0"/>
              <a:buChar char="•"/>
            </a:pPr>
            <a:endParaRPr lang="en-GB" altLang="en-US" sz="2400" dirty="0">
              <a:latin typeface="+mn-lt"/>
            </a:endParaRPr>
          </a:p>
          <a:p>
            <a:pPr eaLnBrk="1" hangingPunct="1">
              <a:lnSpc>
                <a:spcPct val="90000"/>
              </a:lnSpc>
              <a:buClr>
                <a:schemeClr val="accent2"/>
              </a:buClr>
              <a:buFont typeface="Arial" charset="0"/>
              <a:buChar char="•"/>
            </a:pPr>
            <a:endParaRPr lang="en-GB" altLang="en-US" sz="2400" dirty="0">
              <a:latin typeface="+mn-lt"/>
            </a:endParaRPr>
          </a:p>
          <a:p>
            <a:endParaRPr lang="en-GB" altLang="en-US" sz="2400" dirty="0">
              <a:latin typeface="+mn-lt"/>
            </a:endParaRPr>
          </a:p>
        </p:txBody>
      </p:sp>
      <p:sp>
        <p:nvSpPr>
          <p:cNvPr id="22533" name="Rectangle 10"/>
          <p:cNvSpPr>
            <a:spLocks/>
          </p:cNvSpPr>
          <p:nvPr/>
        </p:nvSpPr>
        <p:spPr bwMode="auto">
          <a:xfrm>
            <a:off x="2175080" y="5407524"/>
            <a:ext cx="1012308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200"/>
          <a:lstStyle>
            <a:lvl1pPr marL="174625" indent="-1746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80000"/>
              </a:lnSpc>
              <a:buClr>
                <a:schemeClr val="accent2"/>
              </a:buClr>
              <a:buFont typeface="Arial" charset="0"/>
              <a:buChar char="•"/>
            </a:pPr>
            <a:r>
              <a:rPr lang="hu-HU" altLang="en-US" sz="2400" dirty="0"/>
              <a:t>A keret, ami ezeket az ontológiákat használja</a:t>
            </a:r>
            <a:endParaRPr lang="en-GB" altLang="en-US" sz="2400" dirty="0"/>
          </a:p>
          <a:p>
            <a:pPr>
              <a:lnSpc>
                <a:spcPct val="80000"/>
              </a:lnSpc>
              <a:buClr>
                <a:schemeClr val="accent2"/>
              </a:buClr>
              <a:buFont typeface="Arial" charset="0"/>
              <a:buChar char="•"/>
            </a:pPr>
            <a:r>
              <a:rPr lang="en-GB" altLang="hu-HU" sz="2400" i="1" dirty="0">
                <a:hlinkClick r:id="rId11" action="ppaction://hlinksldjump"/>
              </a:rPr>
              <a:t>RDF</a:t>
            </a:r>
            <a:r>
              <a:rPr lang="hu-HU" altLang="hu-HU" sz="2400" i="1" dirty="0"/>
              <a:t> ; </a:t>
            </a:r>
            <a:r>
              <a:rPr lang="en-GB" altLang="hu-HU" sz="2400" i="1" dirty="0"/>
              <a:t>RDF Schema</a:t>
            </a:r>
            <a:r>
              <a:rPr lang="hu-HU" altLang="hu-HU" sz="2400" i="1" dirty="0"/>
              <a:t>; </a:t>
            </a:r>
            <a:r>
              <a:rPr lang="en-GB" altLang="hu-HU" sz="2400" i="1" dirty="0">
                <a:hlinkClick r:id="rId12" action="ppaction://hlinksldjump"/>
              </a:rPr>
              <a:t>OWL</a:t>
            </a:r>
            <a:r>
              <a:rPr lang="hu-HU" altLang="hu-HU" sz="2400" i="1" dirty="0"/>
              <a:t>, a</a:t>
            </a:r>
            <a:r>
              <a:rPr lang="hu-HU" altLang="hu-HU" sz="2400" dirty="0"/>
              <a:t> </a:t>
            </a:r>
            <a:r>
              <a:rPr lang="hu-HU" altLang="hu-HU" sz="2400" dirty="0" err="1"/>
              <a:t>webontológia</a:t>
            </a:r>
            <a:r>
              <a:rPr lang="hu-HU" altLang="hu-HU" sz="2400" dirty="0"/>
              <a:t> nyelv</a:t>
            </a:r>
            <a:endParaRPr lang="en-GB" altLang="hu-HU" sz="2400" dirty="0"/>
          </a:p>
        </p:txBody>
      </p:sp>
    </p:spTree>
    <p:extLst>
      <p:ext uri="{BB962C8B-B14F-4D97-AF65-F5344CB8AC3E}">
        <p14:creationId xmlns:p14="http://schemas.microsoft.com/office/powerpoint/2010/main" val="360946508"/>
      </p:ext>
    </p:extLst>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565AF79-3272-4D13-8DA6-E2A5E443E694}"/>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F5A09A59-3E73-498F-9E21-C6BE522E27C3}"/>
              </a:ext>
            </a:extLst>
          </p:cNvPr>
          <p:cNvSpPr>
            <a:spLocks noGrp="1"/>
          </p:cNvSpPr>
          <p:nvPr>
            <p:ph sz="half" idx="1"/>
          </p:nvPr>
        </p:nvSpPr>
        <p:spPr/>
        <p:txBody>
          <a:bodyPr/>
          <a:lstStyle/>
          <a:p>
            <a:pPr fontAlgn="base"/>
            <a:r>
              <a:rPr lang="hu-HU" b="1" u="sng" dirty="0"/>
              <a:t>Open </a:t>
            </a:r>
            <a:r>
              <a:rPr lang="hu-HU" b="1" u="sng" dirty="0" err="1"/>
              <a:t>Datasets</a:t>
            </a:r>
            <a:endParaRPr lang="hu-HU" dirty="0"/>
          </a:p>
          <a:p>
            <a:pPr fontAlgn="base"/>
            <a:r>
              <a:rPr lang="hu-HU" dirty="0">
                <a:hlinkClick r:id="rId2"/>
              </a:rPr>
              <a:t>Wikipedia (</a:t>
            </a:r>
            <a:r>
              <a:rPr lang="hu-HU" dirty="0" err="1">
                <a:hlinkClick r:id="rId2"/>
              </a:rPr>
              <a:t>DBpedia</a:t>
            </a:r>
            <a:r>
              <a:rPr lang="hu-HU" dirty="0">
                <a:hlinkClick r:id="rId2"/>
              </a:rPr>
              <a:t>)</a:t>
            </a:r>
            <a:endParaRPr lang="hu-HU" dirty="0"/>
          </a:p>
          <a:p>
            <a:pPr fontAlgn="base"/>
            <a:r>
              <a:rPr lang="hu-HU" dirty="0">
                <a:hlinkClick r:id="rId3"/>
              </a:rPr>
              <a:t>VIAF</a:t>
            </a:r>
            <a:endParaRPr lang="hu-HU" dirty="0"/>
          </a:p>
          <a:p>
            <a:pPr fontAlgn="base"/>
            <a:r>
              <a:rPr lang="hu-HU" dirty="0">
                <a:hlinkClick r:id="rId4"/>
              </a:rPr>
              <a:t>A </a:t>
            </a:r>
            <a:r>
              <a:rPr lang="hu-HU" dirty="0" err="1">
                <a:hlinkClick r:id="rId4"/>
              </a:rPr>
              <a:t>DataHub</a:t>
            </a:r>
            <a:endParaRPr lang="hu-HU" dirty="0"/>
          </a:p>
          <a:p>
            <a:endParaRPr lang="hu-HU" dirty="0"/>
          </a:p>
        </p:txBody>
      </p:sp>
      <p:sp>
        <p:nvSpPr>
          <p:cNvPr id="4" name="Tartalom helye 3">
            <a:extLst>
              <a:ext uri="{FF2B5EF4-FFF2-40B4-BE49-F238E27FC236}">
                <a16:creationId xmlns:a16="http://schemas.microsoft.com/office/drawing/2014/main" id="{32588EF0-1AA7-47C9-9E57-E57A66DBF9BE}"/>
              </a:ext>
            </a:extLst>
          </p:cNvPr>
          <p:cNvSpPr>
            <a:spLocks noGrp="1"/>
          </p:cNvSpPr>
          <p:nvPr>
            <p:ph sz="half" idx="2"/>
          </p:nvPr>
        </p:nvSpPr>
        <p:spPr/>
        <p:txBody>
          <a:bodyPr/>
          <a:lstStyle/>
          <a:p>
            <a:endParaRPr lang="hu-HU"/>
          </a:p>
        </p:txBody>
      </p:sp>
    </p:spTree>
    <p:extLst>
      <p:ext uri="{BB962C8B-B14F-4D97-AF65-F5344CB8AC3E}">
        <p14:creationId xmlns:p14="http://schemas.microsoft.com/office/powerpoint/2010/main" val="37220018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971676" y="624110"/>
            <a:ext cx="9866312" cy="1280890"/>
          </a:xfrm>
        </p:spPr>
        <p:txBody>
          <a:bodyPr/>
          <a:lstStyle/>
          <a:p>
            <a:r>
              <a:rPr lang="hu-HU" dirty="0"/>
              <a:t>Az entitások tulajdonságainak leírásához használt </a:t>
            </a:r>
            <a:r>
              <a:rPr lang="hu-HU" i="1" dirty="0"/>
              <a:t>kontrollált</a:t>
            </a:r>
            <a:r>
              <a:rPr lang="hu-HU" dirty="0"/>
              <a:t> szótárak, a névterek </a:t>
            </a:r>
          </a:p>
        </p:txBody>
      </p:sp>
      <p:sp>
        <p:nvSpPr>
          <p:cNvPr id="4" name="Tartalom helye 2"/>
          <p:cNvSpPr txBox="1">
            <a:spLocks/>
          </p:cNvSpPr>
          <p:nvPr/>
        </p:nvSpPr>
        <p:spPr>
          <a:xfrm>
            <a:off x="2047767" y="2106202"/>
            <a:ext cx="9089419" cy="4520629"/>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hu-HU" sz="2400" dirty="0"/>
              <a:t>Magukat a </a:t>
            </a:r>
            <a:r>
              <a:rPr lang="hu-HU" sz="2400" dirty="0" err="1"/>
              <a:t>metaadatokat</a:t>
            </a:r>
            <a:r>
              <a:rPr lang="hu-HU" sz="2400" dirty="0"/>
              <a:t> tartalmazzák definícióikkal és kapcsolataik feltüntetésével:</a:t>
            </a:r>
          </a:p>
          <a:p>
            <a:pPr marL="630238"/>
            <a:r>
              <a:rPr lang="hu-HU" sz="2000" dirty="0" err="1">
                <a:hlinkClick r:id="rId2"/>
              </a:rPr>
              <a:t>L</a:t>
            </a:r>
            <a:r>
              <a:rPr lang="hu-HU" sz="2000" dirty="0" err="1"/>
              <a:t>ibrary</a:t>
            </a:r>
            <a:r>
              <a:rPr lang="hu-HU" sz="2000" dirty="0"/>
              <a:t> of </a:t>
            </a:r>
            <a:r>
              <a:rPr lang="hu-HU" sz="2000" dirty="0" err="1"/>
              <a:t>Congress</a:t>
            </a:r>
            <a:r>
              <a:rPr lang="hu-HU" sz="2000" dirty="0"/>
              <a:t> </a:t>
            </a:r>
            <a:r>
              <a:rPr lang="hu-HU" sz="2000" dirty="0" err="1"/>
              <a:t>Subject</a:t>
            </a:r>
            <a:r>
              <a:rPr lang="hu-HU" sz="2000" dirty="0"/>
              <a:t> </a:t>
            </a:r>
            <a:r>
              <a:rPr lang="hu-HU" sz="2000" dirty="0" err="1"/>
              <a:t>Headings</a:t>
            </a:r>
            <a:r>
              <a:rPr lang="hu-HU" sz="2000" dirty="0"/>
              <a:t>           </a:t>
            </a:r>
          </a:p>
          <a:p>
            <a:pPr marL="630238"/>
            <a:r>
              <a:rPr lang="hu-HU" sz="2000" dirty="0" err="1">
                <a:hlinkClick r:id="rId3"/>
              </a:rPr>
              <a:t>G</a:t>
            </a:r>
            <a:r>
              <a:rPr lang="hu-HU" sz="2000" dirty="0" err="1"/>
              <a:t>eotaurusz</a:t>
            </a:r>
            <a:r>
              <a:rPr lang="hu-HU" sz="2000" dirty="0"/>
              <a:t> és </a:t>
            </a:r>
            <a:r>
              <a:rPr lang="hu-HU" sz="2000" dirty="0" err="1"/>
              <a:t>Geohistaurusz</a:t>
            </a:r>
            <a:r>
              <a:rPr lang="hu-HU" sz="2000" dirty="0"/>
              <a:t> (OSZK)</a:t>
            </a:r>
          </a:p>
          <a:p>
            <a:pPr marL="630238"/>
            <a:r>
              <a:rPr lang="hu-HU" sz="2000" dirty="0" err="1">
                <a:hlinkClick r:id="rId4"/>
              </a:rPr>
              <a:t>K</a:t>
            </a:r>
            <a:r>
              <a:rPr lang="hu-HU" sz="2000" dirty="0" err="1"/>
              <a:t>öztaurusz</a:t>
            </a:r>
            <a:r>
              <a:rPr lang="hu-HU" sz="2000" dirty="0"/>
              <a:t> (OSZK)</a:t>
            </a:r>
          </a:p>
          <a:p>
            <a:pPr marL="630238"/>
            <a:r>
              <a:rPr lang="hu-HU" sz="2000" dirty="0" err="1">
                <a:hlinkClick r:id="rId5"/>
              </a:rPr>
              <a:t>G</a:t>
            </a:r>
            <a:r>
              <a:rPr lang="hu-HU" sz="2000" dirty="0" err="1"/>
              <a:t>eonames</a:t>
            </a:r>
            <a:endParaRPr lang="hu-HU" sz="2000" dirty="0"/>
          </a:p>
          <a:p>
            <a:pPr marL="630238"/>
            <a:r>
              <a:rPr lang="hu-HU" sz="2000" dirty="0" err="1">
                <a:hlinkClick r:id="rId6"/>
              </a:rPr>
              <a:t>G</a:t>
            </a:r>
            <a:r>
              <a:rPr lang="hu-HU" sz="2000" dirty="0" err="1"/>
              <a:t>etty</a:t>
            </a:r>
            <a:r>
              <a:rPr lang="hu-HU" sz="2000" dirty="0"/>
              <a:t> szótárak</a:t>
            </a:r>
          </a:p>
          <a:p>
            <a:pPr marL="630238"/>
            <a:r>
              <a:rPr lang="hu-HU" sz="2000" dirty="0" err="1">
                <a:hlinkClick r:id="rId7"/>
              </a:rPr>
              <a:t>Db</a:t>
            </a:r>
            <a:r>
              <a:rPr lang="hu-HU" sz="2000" dirty="0" err="1"/>
              <a:t>pedia</a:t>
            </a:r>
            <a:r>
              <a:rPr lang="hu-HU" sz="2000" dirty="0"/>
              <a:t>      </a:t>
            </a:r>
            <a:r>
              <a:rPr lang="hu-HU" sz="2000" dirty="0">
                <a:hlinkClick r:id="rId8"/>
              </a:rPr>
              <a:t>p</a:t>
            </a:r>
            <a:r>
              <a:rPr lang="hu-HU" sz="2000" dirty="0"/>
              <a:t>élda</a:t>
            </a:r>
          </a:p>
          <a:p>
            <a:pPr marL="630238"/>
            <a:r>
              <a:rPr lang="hu-HU" sz="2000" dirty="0">
                <a:solidFill>
                  <a:schemeClr val="tx1"/>
                </a:solidFill>
                <a:hlinkClick r:id="rId9"/>
              </a:rPr>
              <a:t>GBA</a:t>
            </a:r>
            <a:r>
              <a:rPr lang="hu-HU" sz="2000" dirty="0">
                <a:solidFill>
                  <a:schemeClr val="tx1"/>
                </a:solidFill>
              </a:rPr>
              <a:t>, a földtudományok tezaurusza</a:t>
            </a:r>
          </a:p>
          <a:p>
            <a:pPr marL="630238"/>
            <a:r>
              <a:rPr lang="hu-HU" sz="2000" dirty="0">
                <a:solidFill>
                  <a:schemeClr val="tx1"/>
                </a:solidFill>
                <a:hlinkClick r:id="rId10" action="ppaction://hlinksldjump"/>
              </a:rPr>
              <a:t>N</a:t>
            </a:r>
            <a:r>
              <a:rPr lang="hu-HU" sz="2000" dirty="0">
                <a:solidFill>
                  <a:schemeClr val="tx1"/>
                </a:solidFill>
              </a:rPr>
              <a:t>évterek</a:t>
            </a:r>
          </a:p>
          <a:p>
            <a:pPr marL="630238"/>
            <a:r>
              <a:rPr lang="hu-HU" sz="2000" dirty="0" err="1">
                <a:solidFill>
                  <a:schemeClr val="tx1"/>
                </a:solidFill>
                <a:hlinkClick r:id="rId11"/>
              </a:rPr>
              <a:t>MulDiCat</a:t>
            </a:r>
            <a:endParaRPr lang="hu-HU" sz="2000" dirty="0">
              <a:solidFill>
                <a:schemeClr val="tx1"/>
              </a:solidFill>
            </a:endParaRPr>
          </a:p>
          <a:p>
            <a:pPr marL="630238"/>
            <a:r>
              <a:rPr lang="hu-HU" sz="2000" dirty="0">
                <a:solidFill>
                  <a:schemeClr val="tx1"/>
                </a:solidFill>
                <a:hlinkClick r:id="rId12"/>
              </a:rPr>
              <a:t>PIM személynévtere</a:t>
            </a:r>
            <a:endParaRPr lang="hu-HU" sz="2000" dirty="0">
              <a:solidFill>
                <a:schemeClr val="tx1"/>
              </a:solidFill>
            </a:endParaRPr>
          </a:p>
          <a:p>
            <a:pPr marL="630238"/>
            <a:r>
              <a:rPr lang="hu-HU" sz="2000" dirty="0">
                <a:solidFill>
                  <a:schemeClr val="tx1"/>
                </a:solidFill>
                <a:hlinkClick r:id="rId13"/>
              </a:rPr>
              <a:t>ISNI</a:t>
            </a:r>
            <a:endParaRPr lang="hu-HU" sz="2000" dirty="0">
              <a:solidFill>
                <a:schemeClr val="tx1"/>
              </a:solidFill>
            </a:endParaRPr>
          </a:p>
          <a:p>
            <a:pPr marL="0" indent="0">
              <a:buNone/>
            </a:pPr>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p:txBody>
      </p:sp>
    </p:spTree>
    <p:extLst>
      <p:ext uri="{BB962C8B-B14F-4D97-AF65-F5344CB8AC3E}">
        <p14:creationId xmlns:p14="http://schemas.microsoft.com/office/powerpoint/2010/main" val="24900345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68999" y="576485"/>
            <a:ext cx="8911687" cy="1280890"/>
          </a:xfrm>
        </p:spPr>
        <p:txBody>
          <a:bodyPr/>
          <a:lstStyle/>
          <a:p>
            <a:r>
              <a:rPr lang="hu-HU"/>
              <a:t>A névterek</a:t>
            </a:r>
          </a:p>
        </p:txBody>
      </p:sp>
      <p:sp>
        <p:nvSpPr>
          <p:cNvPr id="6" name="Tartalom helye 5"/>
          <p:cNvSpPr>
            <a:spLocks noGrp="1"/>
          </p:cNvSpPr>
          <p:nvPr>
            <p:ph sz="half" idx="1"/>
          </p:nvPr>
        </p:nvSpPr>
        <p:spPr>
          <a:xfrm>
            <a:off x="1498600" y="2133600"/>
            <a:ext cx="9334500" cy="3777622"/>
          </a:xfrm>
        </p:spPr>
        <p:txBody>
          <a:bodyPr>
            <a:normAutofit/>
          </a:bodyPr>
          <a:lstStyle/>
          <a:p>
            <a:r>
              <a:rPr lang="hu-HU" sz="2000" dirty="0" err="1"/>
              <a:t>Virtual</a:t>
            </a:r>
            <a:r>
              <a:rPr lang="hu-HU" sz="2000" dirty="0"/>
              <a:t> International </a:t>
            </a:r>
            <a:r>
              <a:rPr lang="hu-HU" sz="2000" dirty="0" err="1"/>
              <a:t>Authority</a:t>
            </a:r>
            <a:r>
              <a:rPr lang="hu-HU" sz="2000" dirty="0"/>
              <a:t> File </a:t>
            </a:r>
            <a:r>
              <a:rPr lang="hu-HU" sz="2000" dirty="0">
                <a:hlinkClick r:id="rId2"/>
              </a:rPr>
              <a:t>www.viaf.org</a:t>
            </a:r>
            <a:endParaRPr lang="hu-HU" sz="2000" dirty="0"/>
          </a:p>
          <a:p>
            <a:r>
              <a:rPr lang="hu-HU" sz="2000" dirty="0"/>
              <a:t>A </a:t>
            </a:r>
            <a:r>
              <a:rPr lang="hu-HU" sz="2000" dirty="0" err="1"/>
              <a:t>Library</a:t>
            </a:r>
            <a:r>
              <a:rPr lang="hu-HU" sz="2000" dirty="0"/>
              <a:t> of </a:t>
            </a:r>
            <a:r>
              <a:rPr lang="hu-HU" sz="2000" dirty="0" err="1"/>
              <a:t>Congress</a:t>
            </a:r>
            <a:r>
              <a:rPr lang="hu-HU" sz="2000" dirty="0"/>
              <a:t> </a:t>
            </a:r>
            <a:r>
              <a:rPr lang="hu-HU" sz="2000" dirty="0" err="1"/>
              <a:t>authority</a:t>
            </a:r>
            <a:r>
              <a:rPr lang="hu-HU" sz="2000" dirty="0"/>
              <a:t> állománya </a:t>
            </a:r>
            <a:r>
              <a:rPr lang="hu-HU" sz="2000" dirty="0">
                <a:hlinkClick r:id="rId3"/>
              </a:rPr>
              <a:t>www.loc.gov</a:t>
            </a:r>
            <a:r>
              <a:rPr lang="hu-HU" sz="2000" dirty="0"/>
              <a:t>      </a:t>
            </a:r>
            <a:r>
              <a:rPr lang="hu-HU" sz="2000" dirty="0" err="1"/>
              <a:t>Librarians</a:t>
            </a:r>
            <a:r>
              <a:rPr lang="hu-HU" sz="2000" dirty="0"/>
              <a:t>      </a:t>
            </a:r>
            <a:r>
              <a:rPr lang="hu-HU" sz="2000" dirty="0" err="1">
                <a:hlinkClick r:id="rId4"/>
              </a:rPr>
              <a:t>Browse</a:t>
            </a:r>
            <a:r>
              <a:rPr lang="hu-HU" sz="2000" dirty="0">
                <a:hlinkClick r:id="rId4"/>
              </a:rPr>
              <a:t> LC </a:t>
            </a:r>
            <a:r>
              <a:rPr lang="hu-HU" sz="2000" dirty="0" err="1">
                <a:hlinkClick r:id="rId4"/>
              </a:rPr>
              <a:t>Authorities</a:t>
            </a:r>
            <a:endParaRPr lang="hu-HU" sz="2000" dirty="0"/>
          </a:p>
          <a:p>
            <a:r>
              <a:rPr lang="hu-HU" sz="2000" dirty="0"/>
              <a:t>A LOC linkelt adat szolgáltatása </a:t>
            </a:r>
            <a:r>
              <a:rPr lang="hu-HU" sz="2000" dirty="0">
                <a:hlinkClick r:id="rId5"/>
              </a:rPr>
              <a:t>http://id.loc.gov/</a:t>
            </a:r>
            <a:endParaRPr lang="hu-HU" sz="2000" dirty="0"/>
          </a:p>
          <a:p>
            <a:pPr>
              <a:buNone/>
            </a:pPr>
            <a:endParaRPr lang="hu-HU" sz="2000" dirty="0"/>
          </a:p>
          <a:p>
            <a:pPr indent="19050">
              <a:buNone/>
            </a:pPr>
            <a:endParaRPr lang="hu-HU" sz="2000" dirty="0"/>
          </a:p>
          <a:p>
            <a:pPr indent="19050">
              <a:buNone/>
            </a:pPr>
            <a:endParaRPr lang="hu-HU" sz="2000" dirty="0"/>
          </a:p>
        </p:txBody>
      </p:sp>
      <p:sp>
        <p:nvSpPr>
          <p:cNvPr id="3" name="Jobbra nyíl 2">
            <a:hlinkClick r:id="rId6" action="ppaction://hlinksldjump"/>
          </p:cNvPr>
          <p:cNvSpPr/>
          <p:nvPr/>
        </p:nvSpPr>
        <p:spPr>
          <a:xfrm>
            <a:off x="11440274" y="6503542"/>
            <a:ext cx="297951" cy="2774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4251458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296886" y="624110"/>
            <a:ext cx="9207725" cy="1280890"/>
          </a:xfrm>
        </p:spPr>
        <p:txBody>
          <a:bodyPr/>
          <a:lstStyle/>
          <a:p>
            <a:r>
              <a:rPr lang="hu-HU" dirty="0"/>
              <a:t>Shakespeare három névtér- szolgáltatásban</a:t>
            </a:r>
          </a:p>
        </p:txBody>
      </p:sp>
      <p:sp>
        <p:nvSpPr>
          <p:cNvPr id="3" name="Tartalom helye 2"/>
          <p:cNvSpPr>
            <a:spLocks noGrp="1"/>
          </p:cNvSpPr>
          <p:nvPr>
            <p:ph sz="half" idx="1"/>
          </p:nvPr>
        </p:nvSpPr>
        <p:spPr>
          <a:xfrm>
            <a:off x="2610984" y="2525485"/>
            <a:ext cx="6402388" cy="3777622"/>
          </a:xfrm>
        </p:spPr>
        <p:txBody>
          <a:bodyPr/>
          <a:lstStyle/>
          <a:p>
            <a:pPr marL="342900" lvl="1" indent="-342900"/>
            <a:r>
              <a:rPr lang="hu-HU" altLang="hu-HU" sz="2400" dirty="0"/>
              <a:t>VIAF: </a:t>
            </a:r>
            <a:r>
              <a:rPr lang="en-GB" altLang="hu-HU" dirty="0">
                <a:hlinkClick r:id="rId2"/>
              </a:rPr>
              <a:t>http://viaf.org/viaf/96994048</a:t>
            </a:r>
            <a:endParaRPr lang="hu-HU" altLang="hu-HU" dirty="0"/>
          </a:p>
          <a:p>
            <a:pPr marL="342900" lvl="1" indent="-342900"/>
            <a:r>
              <a:rPr lang="hu-HU" altLang="hu-HU" sz="2400" dirty="0"/>
              <a:t>LOC: </a:t>
            </a:r>
            <a:r>
              <a:rPr lang="en-GB" altLang="hu-HU" dirty="0">
                <a:hlinkClick r:id="rId3"/>
              </a:rPr>
              <a:t>http://id.loc.gov/authorities/names/n78095332</a:t>
            </a:r>
            <a:endParaRPr lang="en-GB" altLang="hu-HU" dirty="0"/>
          </a:p>
          <a:p>
            <a:r>
              <a:rPr lang="hu-HU" altLang="hu-HU" sz="2400" dirty="0" err="1"/>
              <a:t>DBpedia</a:t>
            </a:r>
            <a:r>
              <a:rPr lang="hu-HU" altLang="hu-HU" sz="2400" dirty="0"/>
              <a:t>: </a:t>
            </a:r>
            <a:r>
              <a:rPr lang="en-GB" altLang="hu-HU" dirty="0">
                <a:hlinkClick r:id="rId4"/>
              </a:rPr>
              <a:t>http://dbpedia.org/resource/William_Shakespeare</a:t>
            </a:r>
            <a:endParaRPr lang="hu-HU" dirty="0"/>
          </a:p>
        </p:txBody>
      </p:sp>
      <p:sp>
        <p:nvSpPr>
          <p:cNvPr id="4" name="Balra nyíl 3">
            <a:hlinkClick r:id="rId5" action="ppaction://hlinksldjump"/>
          </p:cNvPr>
          <p:cNvSpPr/>
          <p:nvPr/>
        </p:nvSpPr>
        <p:spPr>
          <a:xfrm>
            <a:off x="11455685" y="6380252"/>
            <a:ext cx="359596" cy="28767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2960953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FCC3857-99B9-4CFF-8237-7C0836214978}"/>
              </a:ext>
            </a:extLst>
          </p:cNvPr>
          <p:cNvSpPr>
            <a:spLocks noGrp="1"/>
          </p:cNvSpPr>
          <p:nvPr>
            <p:ph type="title"/>
          </p:nvPr>
        </p:nvSpPr>
        <p:spPr/>
        <p:txBody>
          <a:bodyPr/>
          <a:lstStyle/>
          <a:p>
            <a:r>
              <a:rPr lang="hu-HU" dirty="0"/>
              <a:t>A PM személynévterének elérhetősége</a:t>
            </a:r>
          </a:p>
        </p:txBody>
      </p:sp>
      <p:sp>
        <p:nvSpPr>
          <p:cNvPr id="3" name="Tartalom helye 2">
            <a:extLst>
              <a:ext uri="{FF2B5EF4-FFF2-40B4-BE49-F238E27FC236}">
                <a16:creationId xmlns:a16="http://schemas.microsoft.com/office/drawing/2014/main" id="{66BA724B-3748-4038-8A32-56A3BE5095D2}"/>
              </a:ext>
            </a:extLst>
          </p:cNvPr>
          <p:cNvSpPr>
            <a:spLocks noGrp="1"/>
          </p:cNvSpPr>
          <p:nvPr>
            <p:ph idx="1"/>
          </p:nvPr>
        </p:nvSpPr>
        <p:spPr>
          <a:xfrm>
            <a:off x="822960" y="1264554"/>
            <a:ext cx="10681652" cy="5593445"/>
          </a:xfrm>
        </p:spPr>
        <p:txBody>
          <a:bodyPr>
            <a:noAutofit/>
          </a:bodyPr>
          <a:lstStyle/>
          <a:p>
            <a:r>
              <a:rPr lang="hu-HU" sz="2400" dirty="0"/>
              <a:t>Az </a:t>
            </a:r>
            <a:r>
              <a:rPr lang="hu-HU" sz="2400" dirty="0">
                <a:hlinkClick r:id="rId3"/>
              </a:rPr>
              <a:t>online katalógusban </a:t>
            </a:r>
            <a:endParaRPr lang="hu-HU" sz="2400" dirty="0"/>
          </a:p>
          <a:p>
            <a:r>
              <a:rPr lang="hu-HU" sz="2400" i="1" dirty="0"/>
              <a:t>Z39.50 szerver</a:t>
            </a:r>
            <a:br>
              <a:rPr lang="hu-HU" sz="2400" dirty="0"/>
            </a:br>
            <a:r>
              <a:rPr lang="hu-HU" sz="2400" dirty="0"/>
              <a:t>Az Petőfi Irodalmi Múzeum Z39.50 szerverének főbb adatai:</a:t>
            </a:r>
          </a:p>
          <a:p>
            <a:pPr marL="266700" indent="0">
              <a:buNone/>
            </a:pPr>
            <a:r>
              <a:rPr lang="hu-HU" sz="2400" dirty="0" err="1"/>
              <a:t>Hostname</a:t>
            </a:r>
            <a:r>
              <a:rPr lang="hu-HU" sz="2400" dirty="0"/>
              <a:t>: opac.pim.hu</a:t>
            </a:r>
            <a:br>
              <a:rPr lang="hu-HU" sz="2400" dirty="0"/>
            </a:br>
            <a:r>
              <a:rPr lang="hu-HU" sz="2400" dirty="0"/>
              <a:t>Port: 2102</a:t>
            </a:r>
            <a:br>
              <a:rPr lang="hu-HU" sz="2400" dirty="0"/>
            </a:br>
            <a:r>
              <a:rPr lang="hu-HU" sz="2400" dirty="0" err="1"/>
              <a:t>Database</a:t>
            </a:r>
            <a:r>
              <a:rPr lang="hu-HU" sz="2400" dirty="0"/>
              <a:t>: </a:t>
            </a:r>
            <a:r>
              <a:rPr lang="hu-HU" sz="2400" dirty="0" err="1"/>
              <a:t>names</a:t>
            </a:r>
            <a:br>
              <a:rPr lang="hu-HU" sz="2400" dirty="0"/>
            </a:br>
            <a:r>
              <a:rPr lang="hu-HU" sz="2400" dirty="0" err="1"/>
              <a:t>Syntax</a:t>
            </a:r>
            <a:r>
              <a:rPr lang="hu-HU" sz="2400" dirty="0"/>
              <a:t>: HUNMARC</a:t>
            </a:r>
            <a:br>
              <a:rPr lang="hu-HU" sz="2400" dirty="0"/>
            </a:br>
            <a:r>
              <a:rPr lang="hu-HU" sz="2400" dirty="0" err="1"/>
              <a:t>Encoding</a:t>
            </a:r>
            <a:r>
              <a:rPr lang="hu-HU" sz="2400" dirty="0"/>
              <a:t>: utf8</a:t>
            </a:r>
          </a:p>
          <a:p>
            <a:r>
              <a:rPr lang="hu-HU" sz="2400" dirty="0"/>
              <a:t> </a:t>
            </a:r>
            <a:r>
              <a:rPr lang="hu-HU" sz="2400" i="1" dirty="0"/>
              <a:t>OAI_PMH: </a:t>
            </a:r>
            <a:r>
              <a:rPr lang="hu-HU" sz="2400" dirty="0">
                <a:hlinkClick r:id="rId4"/>
              </a:rPr>
              <a:t>http://oai.pim.hu/repositories/nevter-nyilvanos</a:t>
            </a:r>
            <a:endParaRPr lang="hu-HU" sz="2400" dirty="0"/>
          </a:p>
          <a:p>
            <a:r>
              <a:rPr lang="hu-HU" sz="2400" i="1" dirty="0"/>
              <a:t>Összes rekord lekérdezése:</a:t>
            </a:r>
            <a:endParaRPr lang="hu-HU" sz="2400" dirty="0"/>
          </a:p>
          <a:p>
            <a:pPr marL="361950" indent="0">
              <a:buNone/>
            </a:pPr>
            <a:r>
              <a:rPr lang="hu-HU" sz="2400" dirty="0">
                <a:hlinkClick r:id="rId5"/>
              </a:rPr>
              <a:t>http://oai.pim.hu/repositories/nevter-nyilvanos?verb=ListRecords&amp;metadataPrefix=marc_auth_pub</a:t>
            </a:r>
            <a:endParaRPr lang="hu-HU" sz="2400" dirty="0"/>
          </a:p>
          <a:p>
            <a:endParaRPr lang="hu-HU" sz="2400" dirty="0"/>
          </a:p>
        </p:txBody>
      </p:sp>
      <p:sp>
        <p:nvSpPr>
          <p:cNvPr id="4" name="Szövegdoboz 3">
            <a:extLst>
              <a:ext uri="{FF2B5EF4-FFF2-40B4-BE49-F238E27FC236}">
                <a16:creationId xmlns:a16="http://schemas.microsoft.com/office/drawing/2014/main" id="{D0A8D8BC-ADD4-404D-9809-A2838B6FEE49}"/>
              </a:ext>
            </a:extLst>
          </p:cNvPr>
          <p:cNvSpPr txBox="1"/>
          <p:nvPr/>
        </p:nvSpPr>
        <p:spPr>
          <a:xfrm flipH="1">
            <a:off x="4781551" y="6852112"/>
            <a:ext cx="7410449" cy="646331"/>
          </a:xfrm>
          <a:prstGeom prst="rect">
            <a:avLst/>
          </a:prstGeom>
          <a:noFill/>
        </p:spPr>
        <p:txBody>
          <a:bodyPr wrap="square" rtlCol="0">
            <a:spAutoFit/>
          </a:bodyPr>
          <a:lstStyle/>
          <a:p>
            <a:r>
              <a:rPr lang="hu-HU" dirty="0"/>
              <a:t>Forrás: Közkincs nyilatkozat. A Petőfi Irodalmi Múzeum névtere. https://pim.hu/hu/kozkincs-nyilatkozat</a:t>
            </a:r>
          </a:p>
        </p:txBody>
      </p:sp>
    </p:spTree>
    <p:extLst>
      <p:ext uri="{BB962C8B-B14F-4D97-AF65-F5344CB8AC3E}">
        <p14:creationId xmlns:p14="http://schemas.microsoft.com/office/powerpoint/2010/main" val="2245309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7.8"/>
</p:tagLst>
</file>

<file path=ppt/theme/theme1.xml><?xml version="1.0" encoding="utf-8"?>
<a:theme xmlns:a="http://schemas.openxmlformats.org/drawingml/2006/main" name="Szálak">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16047</TotalTime>
  <Words>4051</Words>
  <Application>Microsoft Office PowerPoint</Application>
  <PresentationFormat>Szélesvásznú</PresentationFormat>
  <Paragraphs>736</Paragraphs>
  <Slides>117</Slides>
  <Notes>37</Notes>
  <HiddenSlides>27</HiddenSlides>
  <MMClips>0</MMClips>
  <ScaleCrop>false</ScaleCrop>
  <HeadingPairs>
    <vt:vector size="6" baseType="variant">
      <vt:variant>
        <vt:lpstr>Használt betűtípusok</vt:lpstr>
      </vt:variant>
      <vt:variant>
        <vt:i4>11</vt:i4>
      </vt:variant>
      <vt:variant>
        <vt:lpstr>Téma</vt:lpstr>
      </vt:variant>
      <vt:variant>
        <vt:i4>1</vt:i4>
      </vt:variant>
      <vt:variant>
        <vt:lpstr>Diacímek</vt:lpstr>
      </vt:variant>
      <vt:variant>
        <vt:i4>117</vt:i4>
      </vt:variant>
    </vt:vector>
  </HeadingPairs>
  <TitlesOfParts>
    <vt:vector size="129" baseType="lpstr">
      <vt:lpstr>ＭＳ Ｐゴシック</vt:lpstr>
      <vt:lpstr>ＭＳ Ｐゴシック</vt:lpstr>
      <vt:lpstr>Arial</vt:lpstr>
      <vt:lpstr>Calibri</vt:lpstr>
      <vt:lpstr>Century</vt:lpstr>
      <vt:lpstr>Century Gothic</vt:lpstr>
      <vt:lpstr>Noto Sans Symbols</vt:lpstr>
      <vt:lpstr>Symbol</vt:lpstr>
      <vt:lpstr>Times New Roman</vt:lpstr>
      <vt:lpstr>Wingdings</vt:lpstr>
      <vt:lpstr>Wingdings 3</vt:lpstr>
      <vt:lpstr>Szálak</vt:lpstr>
      <vt:lpstr>Katalógusok a szemantikus weben</vt:lpstr>
      <vt:lpstr>Miről lesz szó?</vt:lpstr>
      <vt:lpstr>A könyvtári munka pillérei Mi a könyvtár a 21. században?</vt:lpstr>
      <vt:lpstr>PowerPoint-bemutató</vt:lpstr>
      <vt:lpstr>A Párizsi Alapelvektől az RDA-ig</vt:lpstr>
      <vt:lpstr>Párizsi Alapelvek 2016/2017-es felülvizsgálata</vt:lpstr>
      <vt:lpstr>PowerPoint-bemutató</vt:lpstr>
      <vt:lpstr>LRM (FRBR, FRAD,FRSAD) modellek általános jellemzői </vt:lpstr>
      <vt:lpstr>Mit vár a felhasználó a katalógustól? FRBR szempontok</vt:lpstr>
      <vt:lpstr>Mire legyen képes a katalógus?  (FRAD szempontok)</vt:lpstr>
      <vt:lpstr>Az AACR2 revíziójától az RDA-ig a könyvtári kezdeményezés és az informatika találkozása</vt:lpstr>
      <vt:lpstr>ISBD szótárak FRBR szerint (2011)</vt:lpstr>
      <vt:lpstr>Főcím deklaráció</vt:lpstr>
      <vt:lpstr>A gépi katalogizálás három nagy iskolája</vt:lpstr>
      <vt:lpstr>Bibliográfiai adatok szemantikus weben való megjelenésének feltételei</vt:lpstr>
      <vt:lpstr>A megújulás igénye, a funkcionális modellek (FR)</vt:lpstr>
      <vt:lpstr>Az entitások csoportjai (FRBR)</vt:lpstr>
      <vt:lpstr>PowerPoint-bemutató</vt:lpstr>
      <vt:lpstr>Az entitások első csoportja A mű</vt:lpstr>
      <vt:lpstr>A mű intellektuális szintjének attribútumai (ismérvei)</vt:lpstr>
      <vt:lpstr>A mű kifejezési formája 1.</vt:lpstr>
      <vt:lpstr>A mű kifejezési formája 2.</vt:lpstr>
      <vt:lpstr>Összefüggések 1. Egyenértékű intellektuális kapcsolat: egy kifejezési forma különböző megjelenési formái</vt:lpstr>
      <vt:lpstr>PowerPoint-bemutató</vt:lpstr>
      <vt:lpstr>PowerPoint-bemutató</vt:lpstr>
      <vt:lpstr>A mű kifejezési formájának fizikai megtestesülése</vt:lpstr>
      <vt:lpstr>A mű és a kifejezési forma ismérvei a HUNMARC rekordban</vt:lpstr>
      <vt:lpstr>A megjelenési forma attribútumai (ismérvei)</vt:lpstr>
      <vt:lpstr>A megjelenési forma attribútumai Példák</vt:lpstr>
      <vt:lpstr>A megjelenési forma információi a HUNMARC rekordban</vt:lpstr>
      <vt:lpstr>Mi a baj a MARC formátummal?</vt:lpstr>
      <vt:lpstr>Resources Description &amp; Access (RDA)=  Forrásleírás és hozzáférés </vt:lpstr>
      <vt:lpstr>RDA elemek  FRBR és MARC 21 megfeleltetéssel</vt:lpstr>
      <vt:lpstr>RDA  elemek FRBR  szerint</vt:lpstr>
      <vt:lpstr>ISBD – RDA megfeleltetés</vt:lpstr>
      <vt:lpstr>Kompatibilitás és eltérések ISBD - RDA</vt:lpstr>
      <vt:lpstr>PowerPoint-bemutató</vt:lpstr>
      <vt:lpstr>RDA eszközök</vt:lpstr>
      <vt:lpstr>Források</vt:lpstr>
      <vt:lpstr>RDA Registry</vt:lpstr>
      <vt:lpstr>Az RDA 13 osztálya  (az FRBR entitások)a definíciókkal az RDA Registryben</vt:lpstr>
      <vt:lpstr>Az RDA osztályainak azonosítása</vt:lpstr>
      <vt:lpstr>Fejlesztés</vt:lpstr>
      <vt:lpstr>AGENT SUPERCLASS</vt:lpstr>
      <vt:lpstr>PowerPoint-bemutató</vt:lpstr>
      <vt:lpstr>RDA-hoz kapcsolódó szabványok, szabályzók</vt:lpstr>
      <vt:lpstr>RDA szótárak</vt:lpstr>
      <vt:lpstr>A kifejezési forma tulajdonságai az RDA Registryben</vt:lpstr>
      <vt:lpstr>A személy kapcsolatai az RDA-ban utalással az FRBR és a FRAD  fejezeteire</vt:lpstr>
      <vt:lpstr>RDA elemek  MARC 21-ben</vt:lpstr>
      <vt:lpstr>RDA  elemek MARC 21-ben</vt:lpstr>
      <vt:lpstr>MARC21 bibliográfiai rekord – új mezők</vt:lpstr>
      <vt:lpstr>MARC21 bibliográfiai rekord – új almező (RDA hatás)</vt:lpstr>
      <vt:lpstr>Bibliográfiai és authority MARC-rekord RDA-ban</vt:lpstr>
      <vt:lpstr>3R projekt</vt:lpstr>
      <vt:lpstr>Párhuzamos cím az RDA-ban</vt:lpstr>
      <vt:lpstr>PowerPoint-bemutató</vt:lpstr>
      <vt:lpstr>RDA Steering Committee</vt:lpstr>
      <vt:lpstr>FRBR, RDA és MARC</vt:lpstr>
      <vt:lpstr>RIMMF3 data editor</vt:lpstr>
      <vt:lpstr>RIMMF demo</vt:lpstr>
      <vt:lpstr>Megjelenítések</vt:lpstr>
      <vt:lpstr>Példa alkalmazásra az Osztrák Nemzeti Könyvtárból</vt:lpstr>
      <vt:lpstr>Műveket összegyűjtő oldal</vt:lpstr>
      <vt:lpstr>Titel im Online Catalog des OBV</vt:lpstr>
      <vt:lpstr>Kafka-kötet analitika</vt:lpstr>
      <vt:lpstr>Analitika és főlap összekapcsolása</vt:lpstr>
      <vt:lpstr>Kafka-kötet analitika</vt:lpstr>
      <vt:lpstr>Kilépés a katalógusok világából</vt:lpstr>
      <vt:lpstr>PowerPoint-bemutató</vt:lpstr>
      <vt:lpstr>Deutsche Nationalbibliothek</vt:lpstr>
      <vt:lpstr>PowerPoint-bemutató</vt:lpstr>
      <vt:lpstr>Kilépés a katalógusok zárt világából</vt:lpstr>
      <vt:lpstr>Megjelenés a szemantikus weben</vt:lpstr>
      <vt:lpstr>Miért jó a könyvtárak számára a linkelt adat ?</vt:lpstr>
      <vt:lpstr>Például a TROVE</vt:lpstr>
      <vt:lpstr>Könyvtáron kívüli kezdeményezések</vt:lpstr>
      <vt:lpstr>http://schema.org/</vt:lpstr>
      <vt:lpstr>Entitások második csoportja</vt:lpstr>
      <vt:lpstr>A forrásleíró keretrendszer alapfogalmai Resource Description Framework (RDF)</vt:lpstr>
      <vt:lpstr>Relációk és tulajdonságaik = RDF címkézett gráf</vt:lpstr>
      <vt:lpstr>RDF állítás</vt:lpstr>
      <vt:lpstr>Állítások azonosítókon keresztül</vt:lpstr>
      <vt:lpstr>RDF-állítás egy honlap keletkezési dátumáról </vt:lpstr>
      <vt:lpstr>PowerPoint-bemutató</vt:lpstr>
      <vt:lpstr>A linkelt adat adatok, információk összekapcsolása a szemantikus weben az URI-k és az RDF használatával.  </vt:lpstr>
      <vt:lpstr>A Linking Open Data (LOD) Projekt</vt:lpstr>
      <vt:lpstr>Linkelt adat Könyvek bibliográfiájának adatmodellje</vt:lpstr>
      <vt:lpstr>Adatelérés Linked Open Data (LOD) formában </vt:lpstr>
      <vt:lpstr>Hol lehet megtalálni a közzétett metaadatokat?</vt:lpstr>
      <vt:lpstr>PowerPoint-bemutató</vt:lpstr>
      <vt:lpstr>Entitások első csoportja a WorldCat-ben</vt:lpstr>
      <vt:lpstr>A szemantikus web szintjei</vt:lpstr>
      <vt:lpstr>Entitásokat kezelő forrásleíró ontológiák </vt:lpstr>
      <vt:lpstr>PowerPoint-bemutató</vt:lpstr>
      <vt:lpstr>Az entitások tulajdonságainak leírásához használt kontrollált szótárak, a névterek </vt:lpstr>
      <vt:lpstr>A névterek</vt:lpstr>
      <vt:lpstr>Shakespeare három névtér- szolgáltatásban</vt:lpstr>
      <vt:lpstr>A PM személynévterének elérhetősége</vt:lpstr>
      <vt:lpstr>OWL, a webontológia nyelv </vt:lpstr>
      <vt:lpstr>OWL</vt:lpstr>
      <vt:lpstr>OWL</vt:lpstr>
      <vt:lpstr>Ajánlott irodalom a témához</vt:lpstr>
      <vt:lpstr>Vége</vt:lpstr>
      <vt:lpstr>Dublin Core</vt:lpstr>
      <vt:lpstr>Bibliográfiai ontológia</vt:lpstr>
      <vt:lpstr>RDA, FRBR és a jövő</vt:lpstr>
      <vt:lpstr>FOAF (Friend-of-a-Friend) kifejezések</vt:lpstr>
      <vt:lpstr>FOAF példa</vt:lpstr>
      <vt:lpstr>Jókai Mór névvariációi  </vt:lpstr>
      <vt:lpstr>Osztályok és tulajdonságok a szervezeti ontológiában</vt:lpstr>
      <vt:lpstr>SKOS Simple Knowledge Organization Systems</vt:lpstr>
      <vt:lpstr>A Balaton név relációinak ábrázolása</vt:lpstr>
      <vt:lpstr>SKOS</vt:lpstr>
      <vt:lpstr>A SKOS specifikáció és a Linked Data alkalmazási területei</vt:lpstr>
      <vt:lpstr>Tématérkép</vt:lpstr>
      <vt:lpstr>Entitások harmadik csoportja, a tartalom kifejezése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rekordok funkcionális követelményei” család</dc:title>
  <dc:creator>tovarij</dc:creator>
  <cp:lastModifiedBy>NAGYI</cp:lastModifiedBy>
  <cp:revision>339</cp:revision>
  <dcterms:created xsi:type="dcterms:W3CDTF">2015-09-30T07:02:43Z</dcterms:created>
  <dcterms:modified xsi:type="dcterms:W3CDTF">2017-10-04T06:13:59Z</dcterms:modified>
</cp:coreProperties>
</file>