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68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7" r:id="rId15"/>
    <p:sldId id="258" r:id="rId16"/>
    <p:sldId id="279" r:id="rId17"/>
    <p:sldId id="260" r:id="rId18"/>
    <p:sldId id="282" r:id="rId19"/>
    <p:sldId id="281" r:id="rId20"/>
    <p:sldId id="262" r:id="rId21"/>
    <p:sldId id="283" r:id="rId22"/>
    <p:sldId id="285" r:id="rId23"/>
    <p:sldId id="284" r:id="rId24"/>
    <p:sldId id="263" r:id="rId25"/>
    <p:sldId id="265" r:id="rId26"/>
    <p:sldId id="286" r:id="rId27"/>
    <p:sldId id="287" r:id="rId28"/>
    <p:sldId id="288" r:id="rId29"/>
    <p:sldId id="280" r:id="rId30"/>
    <p:sldId id="266" r:id="rId31"/>
    <p:sldId id="290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04" autoAdjust="0"/>
  </p:normalViewPr>
  <p:slideViewPr>
    <p:cSldViewPr snapToGrid="0">
      <p:cViewPr>
        <p:scale>
          <a:sx n="113" d="100"/>
          <a:sy n="113" d="100"/>
        </p:scale>
        <p:origin x="-98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34E8-59F5-49DC-9908-B16743CC072A}" type="datetimeFigureOut">
              <a:rPr lang="hu-HU" smtClean="0"/>
              <a:t>2017.10.13.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D99F9-6748-4412-B5CD-F5319D8EF0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24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1" y="0"/>
            <a:ext cx="3365204" cy="6858000"/>
          </a:xfrm>
          <a:prstGeom prst="rect">
            <a:avLst/>
          </a:prstGeom>
          <a:solidFill>
            <a:srgbClr val="8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b="19177"/>
          <a:stretch/>
        </p:blipFill>
        <p:spPr>
          <a:xfrm>
            <a:off x="3365205" y="1583871"/>
            <a:ext cx="5778797" cy="5371082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68872" y="2137923"/>
            <a:ext cx="539703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9" name="Téglalap 8"/>
          <p:cNvSpPr/>
          <p:nvPr userDrawn="1"/>
        </p:nvSpPr>
        <p:spPr>
          <a:xfrm>
            <a:off x="1" y="0"/>
            <a:ext cx="3365204" cy="64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 userDrawn="1"/>
        </p:nvCxnSpPr>
        <p:spPr>
          <a:xfrm flipH="1">
            <a:off x="1148317" y="5550196"/>
            <a:ext cx="21132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zöveg helye 12"/>
          <p:cNvSpPr>
            <a:spLocks noGrp="1"/>
          </p:cNvSpPr>
          <p:nvPr>
            <p:ph type="body" sz="quarter" idx="13"/>
          </p:nvPr>
        </p:nvSpPr>
        <p:spPr>
          <a:xfrm>
            <a:off x="1160965" y="4892516"/>
            <a:ext cx="2036112" cy="540111"/>
          </a:xfrm>
        </p:spPr>
        <p:txBody>
          <a:bodyPr>
            <a:noAutofit/>
          </a:bodyPr>
          <a:lstStyle>
            <a:lvl1pPr marL="0" indent="0" algn="r">
              <a:buNone/>
              <a:defRPr sz="2000" cap="all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Szöveg helye 18"/>
          <p:cNvSpPr>
            <a:spLocks noGrp="1"/>
          </p:cNvSpPr>
          <p:nvPr>
            <p:ph type="body" sz="quarter" idx="14"/>
          </p:nvPr>
        </p:nvSpPr>
        <p:spPr>
          <a:xfrm>
            <a:off x="1148320" y="5698100"/>
            <a:ext cx="2057539" cy="423102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468872" y="365125"/>
            <a:ext cx="5397039" cy="1595650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8E2234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429" y="6032329"/>
            <a:ext cx="1636348" cy="4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0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1" y="0"/>
            <a:ext cx="675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6502" y="365127"/>
            <a:ext cx="7886701" cy="93577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8E2234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6502" y="1825625"/>
            <a:ext cx="7886701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85801" y="6368646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9B17B243-855B-4C8A-81F8-2A4462308CD4}" type="datetimeFigureOut">
              <a:rPr lang="hu-HU" smtClean="0"/>
              <a:pPr/>
              <a:t>2017.10.13.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756502" y="6356354"/>
            <a:ext cx="3086101" cy="365125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-1598901" y="6356354"/>
            <a:ext cx="2057400" cy="365125"/>
          </a:xfrm>
        </p:spPr>
        <p:txBody>
          <a:bodyPr/>
          <a:lstStyle>
            <a:lvl1pPr>
              <a:defRPr sz="1400" i="1">
                <a:solidFill>
                  <a:srgbClr val="8E2234"/>
                </a:solidFill>
                <a:latin typeface="+mj-lt"/>
              </a:defRPr>
            </a:lvl1pPr>
          </a:lstStyle>
          <a:p>
            <a:fld id="{B7F6911D-4EC7-4BD9-98A7-25AD29995BB8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églalap 7"/>
          <p:cNvSpPr/>
          <p:nvPr userDrawn="1"/>
        </p:nvSpPr>
        <p:spPr>
          <a:xfrm>
            <a:off x="540001" y="6368641"/>
            <a:ext cx="135000" cy="252000"/>
          </a:xfrm>
          <a:prstGeom prst="rect">
            <a:avLst/>
          </a:prstGeom>
          <a:solidFill>
            <a:srgbClr val="8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 userDrawn="1"/>
        </p:nvSpPr>
        <p:spPr>
          <a:xfrm>
            <a:off x="536271" y="365126"/>
            <a:ext cx="138730" cy="935774"/>
          </a:xfrm>
          <a:prstGeom prst="rect">
            <a:avLst/>
          </a:prstGeom>
          <a:solidFill>
            <a:srgbClr val="8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756502" y="6356349"/>
            <a:ext cx="7886701" cy="122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55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1" y="0"/>
            <a:ext cx="4192406" cy="6858000"/>
          </a:xfrm>
          <a:prstGeom prst="rect">
            <a:avLst/>
          </a:prstGeom>
          <a:solidFill>
            <a:srgbClr val="8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203" y="5"/>
            <a:ext cx="3294668" cy="2852737"/>
          </a:xfrm>
        </p:spPr>
        <p:txBody>
          <a:bodyPr anchor="b"/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884121" y="3041276"/>
            <a:ext cx="2748477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églalap 7"/>
          <p:cNvSpPr/>
          <p:nvPr userDrawn="1"/>
        </p:nvSpPr>
        <p:spPr>
          <a:xfrm>
            <a:off x="1" y="5"/>
            <a:ext cx="675000" cy="2852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4263273" y="2852737"/>
            <a:ext cx="4369324" cy="0"/>
          </a:xfrm>
          <a:prstGeom prst="line">
            <a:avLst/>
          </a:prstGeom>
          <a:ln w="19050">
            <a:solidFill>
              <a:srgbClr val="8E22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17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 userDrawn="1"/>
        </p:nvSpPr>
        <p:spPr>
          <a:xfrm>
            <a:off x="3" y="2061949"/>
            <a:ext cx="9143999" cy="2408548"/>
          </a:xfrm>
          <a:prstGeom prst="rect">
            <a:avLst/>
          </a:prstGeom>
          <a:solidFill>
            <a:srgbClr val="8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07" y="2603446"/>
            <a:ext cx="3917426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Téglalap 8"/>
          <p:cNvSpPr/>
          <p:nvPr userDrawn="1"/>
        </p:nvSpPr>
        <p:spPr>
          <a:xfrm>
            <a:off x="447184" y="2988301"/>
            <a:ext cx="323459" cy="3384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770642" y="2988301"/>
            <a:ext cx="0" cy="338422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zöveg helye 12"/>
          <p:cNvSpPr>
            <a:spLocks noGrp="1"/>
          </p:cNvSpPr>
          <p:nvPr>
            <p:ph type="body" sz="quarter" idx="10"/>
          </p:nvPr>
        </p:nvSpPr>
        <p:spPr>
          <a:xfrm>
            <a:off x="820710" y="5385439"/>
            <a:ext cx="2636572" cy="358757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Szövegdoboz 15"/>
          <p:cNvSpPr txBox="1"/>
          <p:nvPr userDrawn="1"/>
        </p:nvSpPr>
        <p:spPr>
          <a:xfrm>
            <a:off x="820710" y="5938887"/>
            <a:ext cx="263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www.lib.unideb.hu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6201" y="758199"/>
            <a:ext cx="1951601" cy="52467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00" y="5410147"/>
            <a:ext cx="1086601" cy="10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0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7B243-855B-4C8A-81F8-2A4462308CD4}" type="datetimeFigureOut">
              <a:rPr lang="hu-HU" smtClean="0"/>
              <a:t>2017.10.13.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2" y="6356355"/>
            <a:ext cx="3086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911D-4EC7-4BD9-98A7-25AD29995B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465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Koltay</a:t>
            </a:r>
            <a:r>
              <a:rPr lang="hu-HU" dirty="0" smtClean="0"/>
              <a:t> Klára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>XVII. Országos ODR konferencia </a:t>
            </a:r>
          </a:p>
          <a:p>
            <a:r>
              <a:rPr lang="hu-HU" dirty="0" smtClean="0"/>
              <a:t>Tatabánya, 2017. október 16.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468872" y="1177925"/>
            <a:ext cx="5397039" cy="159565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MOKKA-ODR közvetlen olvasói szolgáltatásai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73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Adatexport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6502" y="5672667"/>
            <a:ext cx="7886701" cy="5042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8E2234"/>
                </a:solidFill>
              </a:rPr>
              <a:t>Közvetlen átemelés referencia szoftverbe (</a:t>
            </a:r>
            <a:r>
              <a:rPr lang="hu-HU" dirty="0" err="1" smtClean="0">
                <a:solidFill>
                  <a:srgbClr val="8E2234"/>
                </a:solidFill>
              </a:rPr>
              <a:t>Refworks</a:t>
            </a:r>
            <a:r>
              <a:rPr lang="hu-HU" dirty="0" smtClean="0">
                <a:solidFill>
                  <a:srgbClr val="8E2234"/>
                </a:solidFill>
              </a:rPr>
              <a:t>) RIS megjelenítés ablakból</a:t>
            </a:r>
            <a:endParaRPr lang="hu-HU" dirty="0">
              <a:solidFill>
                <a:srgbClr val="8E2234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06" y="1409418"/>
            <a:ext cx="6182588" cy="403916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Ellipszis 4"/>
          <p:cNvSpPr/>
          <p:nvPr/>
        </p:nvSpPr>
        <p:spPr>
          <a:xfrm>
            <a:off x="6206067" y="1210733"/>
            <a:ext cx="1457227" cy="8805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744134" y="1803400"/>
            <a:ext cx="1888066" cy="8805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86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Bejelentkezett felhasználó számára fenntartott funkciók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7916" y="5816599"/>
            <a:ext cx="7886701" cy="5127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8E2234"/>
                </a:solidFill>
              </a:rPr>
              <a:t>Kedvenceim, könyveim</a:t>
            </a:r>
            <a:endParaRPr lang="hu-HU" dirty="0">
              <a:solidFill>
                <a:srgbClr val="8E2234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9" y="1693332"/>
            <a:ext cx="5004230" cy="393700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Ellipszis 4"/>
          <p:cNvSpPr/>
          <p:nvPr/>
        </p:nvSpPr>
        <p:spPr>
          <a:xfrm>
            <a:off x="4498043" y="1413932"/>
            <a:ext cx="863600" cy="55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199467" y="2277533"/>
            <a:ext cx="863600" cy="55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3378200" y="3530600"/>
            <a:ext cx="863600" cy="7619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67" y="2963332"/>
            <a:ext cx="4517804" cy="347133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Ellipszis 8"/>
          <p:cNvSpPr/>
          <p:nvPr/>
        </p:nvSpPr>
        <p:spPr>
          <a:xfrm>
            <a:off x="6026569" y="3382432"/>
            <a:ext cx="863600" cy="55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4498043" y="4698998"/>
            <a:ext cx="863600" cy="55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4608109" y="3632199"/>
            <a:ext cx="863600" cy="55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869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59" y="1532466"/>
            <a:ext cx="5064415" cy="4351338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Bejelentkezett felhasználó számára </a:t>
            </a:r>
            <a:r>
              <a:rPr lang="hu-HU" dirty="0" smtClean="0"/>
              <a:t>elérhető </a:t>
            </a:r>
            <a:r>
              <a:rPr lang="hu-HU" dirty="0"/>
              <a:t>funkciók</a:t>
            </a:r>
          </a:p>
        </p:txBody>
      </p:sp>
      <p:sp>
        <p:nvSpPr>
          <p:cNvPr id="5" name="Ellipszis 4"/>
          <p:cNvSpPr/>
          <p:nvPr/>
        </p:nvSpPr>
        <p:spPr>
          <a:xfrm>
            <a:off x="2387600" y="1227666"/>
            <a:ext cx="1032933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387600" y="5130800"/>
            <a:ext cx="1032933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5875867" y="2429933"/>
            <a:ext cx="1032933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990600" y="5977466"/>
            <a:ext cx="670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8E2234"/>
                </a:solidFill>
              </a:rPr>
              <a:t>Címkék, hozzászólások,  könyvtárközi kérések</a:t>
            </a:r>
            <a:endParaRPr lang="hu-HU" sz="2800" dirty="0">
              <a:solidFill>
                <a:srgbClr val="8E2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7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zövegdoboz 59"/>
          <p:cNvSpPr txBox="1"/>
          <p:nvPr/>
        </p:nvSpPr>
        <p:spPr>
          <a:xfrm>
            <a:off x="5511796" y="3900104"/>
            <a:ext cx="1431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Státuszközlés</a:t>
            </a:r>
          </a:p>
          <a:p>
            <a:r>
              <a:rPr lang="hu-HU" dirty="0" smtClean="0"/>
              <a:t>Üzenetváltás</a:t>
            </a:r>
          </a:p>
          <a:p>
            <a:r>
              <a:rPr lang="hu-HU" dirty="0" smtClean="0"/>
              <a:t>Költségközlés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321290" y="2733031"/>
            <a:ext cx="1431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Státuszközlés</a:t>
            </a:r>
          </a:p>
          <a:p>
            <a:r>
              <a:rPr lang="hu-HU" dirty="0" smtClean="0"/>
              <a:t>Üzenetváltás</a:t>
            </a:r>
          </a:p>
          <a:p>
            <a:r>
              <a:rPr lang="hu-HU" dirty="0" smtClean="0"/>
              <a:t>Költségközlés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8035" y="322794"/>
            <a:ext cx="7886701" cy="93577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olvasók a könyvtárközi kérések menetében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874933" y="993703"/>
            <a:ext cx="1168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Külföldi partner</a:t>
            </a:r>
          </a:p>
          <a:p>
            <a:pPr algn="ctr"/>
            <a:r>
              <a:rPr lang="hu-HU" dirty="0" smtClean="0"/>
              <a:t>(fiktív)</a:t>
            </a:r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978647" y="4361769"/>
            <a:ext cx="1291168" cy="74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Esetleges új szolgáltató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3953291" y="2868650"/>
            <a:ext cx="1185333" cy="1493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Kérő </a:t>
            </a:r>
            <a:r>
              <a:rPr lang="hu-HU" dirty="0" smtClean="0"/>
              <a:t>könyvtár </a:t>
            </a:r>
            <a:r>
              <a:rPr lang="hu-HU" sz="1600" dirty="0" smtClean="0"/>
              <a:t>(aktív; esetleg passzív)</a:t>
            </a:r>
            <a:endParaRPr lang="hu-HU" sz="16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6874933" y="2521930"/>
            <a:ext cx="1394882" cy="1382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Szolgáltató</a:t>
            </a:r>
          </a:p>
          <a:p>
            <a:pPr algn="ctr"/>
            <a:r>
              <a:rPr lang="hu-HU" dirty="0" smtClean="0"/>
              <a:t>Könyvtár</a:t>
            </a:r>
          </a:p>
          <a:p>
            <a:pPr algn="ctr"/>
            <a:r>
              <a:rPr lang="hu-HU" sz="1600" dirty="0"/>
              <a:t>(aktív; esetleg passzív</a:t>
            </a:r>
            <a:endParaRPr lang="hu-HU" sz="1600" dirty="0"/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5456967" y="3676330"/>
            <a:ext cx="1159933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7580840" y="3974289"/>
            <a:ext cx="0" cy="39793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37"/>
          <p:cNvSpPr/>
          <p:nvPr/>
        </p:nvSpPr>
        <p:spPr>
          <a:xfrm>
            <a:off x="1143000" y="2609593"/>
            <a:ext cx="914400" cy="17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olvasó</a:t>
            </a:r>
            <a:endParaRPr lang="hu-HU" dirty="0"/>
          </a:p>
        </p:txBody>
      </p:sp>
      <p:cxnSp>
        <p:nvCxnSpPr>
          <p:cNvPr id="40" name="Egyenes összekötő nyíllal 39"/>
          <p:cNvCxnSpPr/>
          <p:nvPr/>
        </p:nvCxnSpPr>
        <p:spPr>
          <a:xfrm flipH="1" flipV="1">
            <a:off x="2534127" y="3629142"/>
            <a:ext cx="1032932" cy="943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övegdoboz 40"/>
          <p:cNvSpPr txBox="1"/>
          <p:nvPr/>
        </p:nvSpPr>
        <p:spPr>
          <a:xfrm>
            <a:off x="2362735" y="2868650"/>
            <a:ext cx="1431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Státuszközlés</a:t>
            </a:r>
          </a:p>
          <a:p>
            <a:r>
              <a:rPr lang="hu-HU" dirty="0" smtClean="0"/>
              <a:t>Költségközlés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2434165" y="3719903"/>
            <a:ext cx="138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Ü</a:t>
            </a:r>
            <a:r>
              <a:rPr lang="hu-HU" dirty="0" smtClean="0"/>
              <a:t>zenetváltás</a:t>
            </a:r>
            <a:endParaRPr lang="hu-HU" dirty="0"/>
          </a:p>
        </p:txBody>
      </p:sp>
      <p:cxnSp>
        <p:nvCxnSpPr>
          <p:cNvPr id="44" name="Egyenes összekötő nyíllal 43"/>
          <p:cNvCxnSpPr/>
          <p:nvPr/>
        </p:nvCxnSpPr>
        <p:spPr>
          <a:xfrm>
            <a:off x="2534127" y="4288291"/>
            <a:ext cx="1159933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/>
          <p:nvPr/>
        </p:nvCxnSpPr>
        <p:spPr>
          <a:xfrm>
            <a:off x="5438220" y="4361769"/>
            <a:ext cx="1007533" cy="56303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 flipH="1" flipV="1">
            <a:off x="7501467" y="2023458"/>
            <a:ext cx="8466" cy="586135"/>
          </a:xfrm>
          <a:prstGeom prst="straightConnector1">
            <a:avLst/>
          </a:prstGeom>
          <a:ln w="349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zövegdoboz 54"/>
          <p:cNvSpPr txBox="1"/>
          <p:nvPr/>
        </p:nvSpPr>
        <p:spPr>
          <a:xfrm>
            <a:off x="1071828" y="4639733"/>
            <a:ext cx="4202689" cy="1477328"/>
          </a:xfrm>
          <a:prstGeom prst="rect">
            <a:avLst/>
          </a:prstGeom>
          <a:noFill/>
          <a:ln w="3175" cap="sq">
            <a:solidFill>
              <a:schemeClr val="tx1"/>
            </a:solidFill>
            <a:prstDash val="sysDot"/>
            <a:miter lim="800000"/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Könyvtár könyvtárnyilvántartóban bejelöli,</a:t>
            </a:r>
          </a:p>
          <a:p>
            <a:r>
              <a:rPr lang="hu-HU" dirty="0" smtClean="0"/>
              <a:t>fogad-e olvasói kéréseket</a:t>
            </a:r>
          </a:p>
          <a:p>
            <a:r>
              <a:rPr lang="hu-HU" dirty="0" smtClean="0"/>
              <a:t>+</a:t>
            </a:r>
          </a:p>
          <a:p>
            <a:r>
              <a:rPr lang="hu-HU" dirty="0" smtClean="0"/>
              <a:t>Olvasó regisztrációkor megadja  a</a:t>
            </a:r>
          </a:p>
          <a:p>
            <a:r>
              <a:rPr lang="hu-HU" dirty="0" smtClean="0"/>
              <a:t>Könyvtára(</a:t>
            </a:r>
            <a:r>
              <a:rPr lang="hu-HU" dirty="0" err="1" smtClean="0"/>
              <a:t>ka</a:t>
            </a:r>
            <a:r>
              <a:rPr lang="hu-HU" dirty="0" smtClean="0"/>
              <a:t>)t mint „</a:t>
            </a:r>
            <a:r>
              <a:rPr lang="hu-HU" dirty="0" err="1" smtClean="0"/>
              <a:t>sajátjá</a:t>
            </a:r>
            <a:r>
              <a:rPr lang="hu-HU" dirty="0" smtClean="0"/>
              <a:t>(i)t”</a:t>
            </a:r>
            <a:endParaRPr lang="hu-HU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5941987" y="5177260"/>
            <a:ext cx="2931079" cy="923330"/>
          </a:xfrm>
          <a:prstGeom prst="rect">
            <a:avLst/>
          </a:prstGeom>
          <a:noFill/>
          <a:ln w="3175" cap="sq">
            <a:solidFill>
              <a:schemeClr val="tx1"/>
            </a:solidFill>
            <a:prstDash val="sysDot"/>
            <a:miter lim="800000"/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Szolgáltatónak partnere az új szolgáltató vagy a külföldi partner</a:t>
            </a:r>
          </a:p>
        </p:txBody>
      </p:sp>
      <p:sp>
        <p:nvSpPr>
          <p:cNvPr id="58" name="Szövegdoboz 57"/>
          <p:cNvSpPr txBox="1"/>
          <p:nvPr/>
        </p:nvSpPr>
        <p:spPr>
          <a:xfrm>
            <a:off x="756269" y="1270702"/>
            <a:ext cx="1708160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Új olvasói kérés </a:t>
            </a:r>
          </a:p>
          <a:p>
            <a:r>
              <a:rPr lang="hu-HU" dirty="0" smtClean="0"/>
              <a:t>(a kérőként</a:t>
            </a:r>
          </a:p>
          <a:p>
            <a:r>
              <a:rPr lang="hu-HU" dirty="0" smtClean="0"/>
              <a:t>Választott </a:t>
            </a:r>
          </a:p>
          <a:p>
            <a:r>
              <a:rPr lang="hu-HU" dirty="0" smtClean="0"/>
              <a:t>könyvtárhoz</a:t>
            </a:r>
            <a:r>
              <a:rPr lang="hu-HU" dirty="0" smtClean="0"/>
              <a:t>) </a:t>
            </a:r>
            <a:r>
              <a:rPr lang="hu-HU" dirty="0" smtClean="0">
                <a:sym typeface="Wingdings" pitchFamily="2" charset="2"/>
              </a:rPr>
              <a:t>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3953291" y="905933"/>
            <a:ext cx="2370666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Olvasói kérés</a:t>
            </a:r>
          </a:p>
          <a:p>
            <a:r>
              <a:rPr lang="hu-HU" dirty="0" smtClean="0">
                <a:sym typeface="Wingdings" pitchFamily="2" charset="2"/>
              </a:rPr>
              <a:t> Teljesítés saját állományból</a:t>
            </a:r>
          </a:p>
          <a:p>
            <a:pPr marL="285750" indent="-285750">
              <a:buFont typeface="Wingdings"/>
              <a:buChar char="à"/>
            </a:pPr>
            <a:r>
              <a:rPr lang="hu-HU" dirty="0" smtClean="0">
                <a:sym typeface="Wingdings" pitchFamily="2" charset="2"/>
              </a:rPr>
              <a:t>Szolgáltató választás</a:t>
            </a:r>
          </a:p>
        </p:txBody>
      </p:sp>
      <p:sp>
        <p:nvSpPr>
          <p:cNvPr id="63" name="Szövegdoboz 62"/>
          <p:cNvSpPr txBox="1"/>
          <p:nvPr/>
        </p:nvSpPr>
        <p:spPr>
          <a:xfrm>
            <a:off x="3953291" y="2406985"/>
            <a:ext cx="185140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hu-HU" dirty="0">
                <a:sym typeface="Wingdings" pitchFamily="2" charset="2"/>
              </a:rPr>
              <a:t>Új könyvtári </a:t>
            </a:r>
            <a:r>
              <a:rPr lang="hu-HU" dirty="0" smtClean="0">
                <a:sym typeface="Wingdings" pitchFamily="2" charset="2"/>
              </a:rPr>
              <a:t>kérés</a:t>
            </a:r>
            <a:endParaRPr lang="hu-HU" dirty="0"/>
          </a:p>
        </p:txBody>
      </p:sp>
      <p:cxnSp>
        <p:nvCxnSpPr>
          <p:cNvPr id="67" name="Szögletes összekötő 66"/>
          <p:cNvCxnSpPr/>
          <p:nvPr/>
        </p:nvCxnSpPr>
        <p:spPr>
          <a:xfrm rot="10800000" flipV="1">
            <a:off x="2634339" y="2245386"/>
            <a:ext cx="2370666" cy="230121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4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 kérések olvasói </a:t>
            </a:r>
            <a:r>
              <a:rPr lang="hu-HU" dirty="0" smtClean="0"/>
              <a:t>nézet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6502" y="1473200"/>
            <a:ext cx="7886701" cy="4783667"/>
          </a:xfrm>
        </p:spPr>
        <p:txBody>
          <a:bodyPr>
            <a:normAutofit/>
          </a:bodyPr>
          <a:lstStyle/>
          <a:p>
            <a:r>
              <a:rPr lang="hu-HU" dirty="0" smtClean="0"/>
              <a:t>Regisztráció</a:t>
            </a:r>
          </a:p>
          <a:p>
            <a:r>
              <a:rPr lang="hu-HU" dirty="0" smtClean="0"/>
              <a:t>Profilkarbantartás</a:t>
            </a:r>
          </a:p>
          <a:p>
            <a:pPr lvl="1"/>
            <a:r>
              <a:rPr lang="hu-HU" dirty="0" smtClean="0"/>
              <a:t>ODR számára fontos elemei: elérhetőség, számlázási adatok, „ügyintéző könyvtáraim”</a:t>
            </a:r>
            <a:endParaRPr lang="hu-HU" dirty="0" smtClean="0"/>
          </a:p>
          <a:p>
            <a:r>
              <a:rPr lang="hu-HU" dirty="0" smtClean="0">
                <a:sym typeface="Wingdings" panose="05000000000000000000" pitchFamily="2" charset="2"/>
              </a:rPr>
              <a:t>Lehetséges műveletek: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Kérésindítás (MOKKA-ODR katalógusból vagy üres </a:t>
            </a:r>
            <a:r>
              <a:rPr lang="hu-HU" dirty="0">
                <a:sym typeface="Wingdings" panose="05000000000000000000" pitchFamily="2" charset="2"/>
              </a:rPr>
              <a:t>ű</a:t>
            </a:r>
            <a:r>
              <a:rPr lang="hu-HU" dirty="0" smtClean="0">
                <a:sym typeface="Wingdings" panose="05000000000000000000" pitchFamily="2" charset="2"/>
              </a:rPr>
              <a:t>rlapos kéréssel az olvasói felületről)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Kapcsolattartás könyvtárossal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Információk (email és olvasói felület):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Kérésállapotok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Számlázási adatok</a:t>
            </a:r>
            <a:endParaRPr lang="hu-HU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39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8" y="3218602"/>
            <a:ext cx="5486400" cy="3446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8" y="1236132"/>
            <a:ext cx="4699001" cy="3379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Olvasói regisztráció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6968" y="1359488"/>
            <a:ext cx="3874536" cy="15240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Ellipszis 2"/>
          <p:cNvSpPr/>
          <p:nvPr/>
        </p:nvSpPr>
        <p:spPr>
          <a:xfrm>
            <a:off x="3251201" y="1557862"/>
            <a:ext cx="643466" cy="2878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393267" y="1845732"/>
            <a:ext cx="1041400" cy="2878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2730501" y="3903132"/>
            <a:ext cx="1041400" cy="2878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1062566" y="6045198"/>
            <a:ext cx="1494365" cy="2878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5469467" y="3718466"/>
            <a:ext cx="345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8E2234"/>
                </a:solidFill>
              </a:rPr>
              <a:t>Két számlázási adatsor adható meg</a:t>
            </a:r>
            <a:endParaRPr lang="hu-HU" dirty="0">
              <a:solidFill>
                <a:srgbClr val="8E2234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658533" y="6219855"/>
            <a:ext cx="368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8E2234"/>
                </a:solidFill>
              </a:rPr>
              <a:t>Több ügyintéző könyvtár választható.</a:t>
            </a:r>
            <a:endParaRPr lang="hu-HU" dirty="0">
              <a:solidFill>
                <a:srgbClr val="8E2234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419599" y="4871724"/>
            <a:ext cx="504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8E2234"/>
                </a:solidFill>
              </a:rPr>
              <a:t>A legördülő menüben az olvasói kéréseket „vállaló” könyvtárak listája</a:t>
            </a:r>
            <a:endParaRPr lang="hu-HU" dirty="0">
              <a:solidFill>
                <a:srgbClr val="8E2234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242736" y="1845729"/>
            <a:ext cx="643466" cy="2878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3251205" y="2158990"/>
            <a:ext cx="643466" cy="2878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7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Olvasói kérésindítás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7" y="1261005"/>
            <a:ext cx="2534294" cy="2430461"/>
          </a:xfrm>
          <a:ln>
            <a:solidFill>
              <a:schemeClr val="accent1"/>
            </a:solidFill>
          </a:ln>
        </p:spPr>
      </p:pic>
      <p:sp>
        <p:nvSpPr>
          <p:cNvPr id="8" name="Ellipszis 7"/>
          <p:cNvSpPr/>
          <p:nvPr/>
        </p:nvSpPr>
        <p:spPr>
          <a:xfrm>
            <a:off x="584200" y="1701798"/>
            <a:ext cx="736600" cy="2878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82" y="1498600"/>
            <a:ext cx="5375819" cy="51985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12" y="4525417"/>
            <a:ext cx="3035556" cy="18072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Egyenes összekötő nyíllal 10"/>
          <p:cNvCxnSpPr/>
          <p:nvPr/>
        </p:nvCxnSpPr>
        <p:spPr>
          <a:xfrm>
            <a:off x="4885267" y="3378200"/>
            <a:ext cx="592666" cy="13462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694266" y="3747360"/>
            <a:ext cx="2362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rgbClr val="8E2234"/>
                </a:solidFill>
              </a:rPr>
              <a:t>Könyvtárválasztás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rgbClr val="8E2234"/>
                </a:solidFill>
              </a:rPr>
              <a:t>Kérésparaméterek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rgbClr val="8E2234"/>
                </a:solidFill>
              </a:rPr>
              <a:t>Számlázási információ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rgbClr val="8E2234"/>
                </a:solidFill>
              </a:rPr>
              <a:t>Üzenet a könyvtárosnak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rgbClr val="8E2234"/>
                </a:solidFill>
              </a:rPr>
              <a:t>Mentés után nincs módosítási lehetőség</a:t>
            </a:r>
            <a:r>
              <a:rPr lang="hu-HU" dirty="0" smtClean="0">
                <a:solidFill>
                  <a:srgbClr val="8E2234"/>
                </a:solidFill>
                <a:sym typeface="Wingdings" pitchFamily="2" charset="2"/>
              </a:rPr>
              <a:t> csak üzenetváltás</a:t>
            </a:r>
            <a:endParaRPr lang="hu-HU" dirty="0">
              <a:solidFill>
                <a:srgbClr val="8E2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0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Olvasó felület nyitólapja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1" y="1199092"/>
            <a:ext cx="5107980" cy="4981518"/>
          </a:xfrm>
          <a:ln>
            <a:solidFill>
              <a:schemeClr val="accent1"/>
            </a:solidFill>
          </a:ln>
        </p:spPr>
      </p:pic>
      <p:sp>
        <p:nvSpPr>
          <p:cNvPr id="7" name="Szövegdoboz 6"/>
          <p:cNvSpPr txBox="1"/>
          <p:nvPr/>
        </p:nvSpPr>
        <p:spPr>
          <a:xfrm>
            <a:off x="6138333" y="1574800"/>
            <a:ext cx="2751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Kérések státusza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Új üres űrlapos kérés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Profil karbantartás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Bizonylatok áttekintése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Kedvencek/Könyvek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Üzenet könyvtárosnak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Figyelmeztető üzenetek a lap tetején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49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5" y="1100138"/>
            <a:ext cx="7738790" cy="1964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2684931"/>
            <a:ext cx="4228622" cy="38883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Kommunikáció az olvasóval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44734" y="2455832"/>
            <a:ext cx="1024465" cy="4148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8E2234"/>
                </a:solidFill>
              </a:rPr>
              <a:t>Email</a:t>
            </a:r>
            <a:endParaRPr lang="hu-HU" dirty="0">
              <a:solidFill>
                <a:srgbClr val="8E2234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54" y="3234267"/>
            <a:ext cx="3795364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69" y="5117485"/>
            <a:ext cx="5268061" cy="122889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Egyenes összekötő nyíllal 10"/>
          <p:cNvCxnSpPr/>
          <p:nvPr/>
        </p:nvCxnSpPr>
        <p:spPr>
          <a:xfrm>
            <a:off x="6942666" y="4478867"/>
            <a:ext cx="626533" cy="482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1566333" y="3234267"/>
            <a:ext cx="1270000" cy="55880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016000" y="5808133"/>
            <a:ext cx="186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8E2234"/>
                </a:solidFill>
              </a:rPr>
              <a:t>Üzenet a portálon</a:t>
            </a:r>
            <a:endParaRPr lang="hu-HU" dirty="0">
              <a:solidFill>
                <a:srgbClr val="8E2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91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kérések könyvtári nézete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6502" y="1397000"/>
            <a:ext cx="7886701" cy="4986867"/>
          </a:xfrm>
        </p:spPr>
        <p:txBody>
          <a:bodyPr/>
          <a:lstStyle/>
          <a:p>
            <a:r>
              <a:rPr lang="hu-HU" dirty="0"/>
              <a:t>Új könyvtári kérések és a regisztrált </a:t>
            </a:r>
            <a:r>
              <a:rPr lang="hu-HU" dirty="0" smtClean="0"/>
              <a:t>olvasók</a:t>
            </a:r>
          </a:p>
          <a:p>
            <a:r>
              <a:rPr lang="hu-HU" dirty="0" smtClean="0"/>
              <a:t>„Új olvasói kérések” kezelése</a:t>
            </a:r>
          </a:p>
          <a:p>
            <a:pPr lvl="1"/>
            <a:r>
              <a:rPr lang="hu-HU" dirty="0" smtClean="0"/>
              <a:t>Teljesítés helyi állományból</a:t>
            </a:r>
          </a:p>
          <a:p>
            <a:pPr lvl="1"/>
            <a:r>
              <a:rPr lang="hu-HU" dirty="0" smtClean="0"/>
              <a:t>Szolgáltatóhoz továbbítás</a:t>
            </a:r>
          </a:p>
          <a:p>
            <a:r>
              <a:rPr lang="hu-HU" dirty="0"/>
              <a:t>Olvasóim” </a:t>
            </a:r>
            <a:r>
              <a:rPr lang="hu-HU" dirty="0" smtClean="0"/>
              <a:t>lista</a:t>
            </a:r>
          </a:p>
          <a:p>
            <a:r>
              <a:rPr lang="hu-HU" dirty="0" smtClean="0"/>
              <a:t>Statisztika </a:t>
            </a:r>
          </a:p>
          <a:p>
            <a:pPr lvl="1"/>
            <a:r>
              <a:rPr lang="hu-HU" dirty="0" smtClean="0"/>
              <a:t>online regisztrációról</a:t>
            </a:r>
          </a:p>
          <a:p>
            <a:pPr lvl="1"/>
            <a:r>
              <a:rPr lang="hu-HU" dirty="0" smtClean="0"/>
              <a:t>olvasói kérésindítások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142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MOKKA-ODR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Elsősorban mint a könyvtárközi kölcsönzési adminisztrációt segítő szolgáltatást tartjuk számon.</a:t>
            </a:r>
          </a:p>
          <a:p>
            <a:pPr marL="0" indent="0">
              <a:buNone/>
            </a:pPr>
            <a:r>
              <a:rPr lang="hu-HU" dirty="0" smtClean="0"/>
              <a:t>De:</a:t>
            </a:r>
          </a:p>
          <a:p>
            <a:r>
              <a:rPr lang="hu-HU" dirty="0" smtClean="0"/>
              <a:t>Könyvtári tájékoztatási eszköz is</a:t>
            </a:r>
          </a:p>
          <a:p>
            <a:r>
              <a:rPr lang="hu-HU" dirty="0" smtClean="0"/>
              <a:t>Közvetlen felhasználói szolgáltatásokat is nyújt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5825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Regisztrált olvasó könyvtári kérésindításkor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832" y="1950138"/>
            <a:ext cx="4610337" cy="41023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7125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olvasói kérések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51132" y="1320800"/>
            <a:ext cx="1964267" cy="485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>
                <a:solidFill>
                  <a:srgbClr val="8E2234"/>
                </a:solidFill>
              </a:rPr>
              <a:t>Új olvasói kérések megjelenése a nyitólapon</a:t>
            </a:r>
            <a:endParaRPr lang="hu-HU" sz="2400" dirty="0">
              <a:solidFill>
                <a:srgbClr val="8E223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15181"/>
            <a:ext cx="6206595" cy="5113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zis 3"/>
          <p:cNvSpPr/>
          <p:nvPr/>
        </p:nvSpPr>
        <p:spPr>
          <a:xfrm>
            <a:off x="744538" y="4114800"/>
            <a:ext cx="2151062" cy="5757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024466" y="4809066"/>
            <a:ext cx="1134533" cy="5757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45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Új olvasói kérés helyi állományból teljesítve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30" y="1453091"/>
            <a:ext cx="5443570" cy="4838076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Ellipszis 4"/>
          <p:cNvSpPr/>
          <p:nvPr/>
        </p:nvSpPr>
        <p:spPr>
          <a:xfrm>
            <a:off x="2269067" y="4538133"/>
            <a:ext cx="1388533" cy="3725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571066" y="3911599"/>
            <a:ext cx="303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8E2234"/>
                </a:solidFill>
              </a:rPr>
              <a:t>S</a:t>
            </a:r>
            <a:r>
              <a:rPr lang="hu-HU" sz="2800" dirty="0" smtClean="0">
                <a:solidFill>
                  <a:srgbClr val="8E2234"/>
                </a:solidFill>
              </a:rPr>
              <a:t>tátuszállítással</a:t>
            </a:r>
            <a:endParaRPr lang="hu-HU" sz="2800" dirty="0">
              <a:solidFill>
                <a:srgbClr val="8E2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25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Új olvasói kérés szolgáltatóhoz küldése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9" y="1639359"/>
            <a:ext cx="4842868" cy="4351338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Ellipszis 4"/>
          <p:cNvSpPr/>
          <p:nvPr/>
        </p:nvSpPr>
        <p:spPr>
          <a:xfrm>
            <a:off x="2794000" y="2607732"/>
            <a:ext cx="668867" cy="4318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03" y="1097045"/>
            <a:ext cx="2922831" cy="2449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Ellipszis 6"/>
          <p:cNvSpPr/>
          <p:nvPr/>
        </p:nvSpPr>
        <p:spPr>
          <a:xfrm>
            <a:off x="3335867" y="4241800"/>
            <a:ext cx="2387600" cy="4910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3725333" y="2362200"/>
            <a:ext cx="1507067" cy="46143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5723467" y="2531533"/>
            <a:ext cx="275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8E2234"/>
                </a:solidFill>
              </a:rPr>
              <a:t>Szolgáltatóválasztás</a:t>
            </a:r>
            <a:r>
              <a:rPr lang="hu-HU" dirty="0" smtClean="0">
                <a:solidFill>
                  <a:srgbClr val="8E2234"/>
                </a:solidFill>
              </a:rPr>
              <a:t> listából</a:t>
            </a:r>
            <a:endParaRPr lang="hu-HU" dirty="0">
              <a:solidFill>
                <a:srgbClr val="8E2234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91" y="4842933"/>
            <a:ext cx="3636409" cy="1453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Egyenes összekötő nyíllal 11"/>
          <p:cNvCxnSpPr/>
          <p:nvPr/>
        </p:nvCxnSpPr>
        <p:spPr>
          <a:xfrm>
            <a:off x="5765801" y="4614333"/>
            <a:ext cx="1249755" cy="4953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5879452" y="4302667"/>
            <a:ext cx="326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8E2234"/>
                </a:solidFill>
              </a:rPr>
              <a:t>Szolgáltatóválasztás</a:t>
            </a:r>
            <a:r>
              <a:rPr lang="hu-HU" dirty="0" smtClean="0">
                <a:solidFill>
                  <a:srgbClr val="8E2234"/>
                </a:solidFill>
              </a:rPr>
              <a:t> katalógusból</a:t>
            </a:r>
            <a:endParaRPr lang="hu-HU" dirty="0">
              <a:solidFill>
                <a:srgbClr val="8E2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81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9568" y="348194"/>
            <a:ext cx="7886701" cy="935774"/>
          </a:xfrm>
        </p:spPr>
        <p:txBody>
          <a:bodyPr/>
          <a:lstStyle/>
          <a:p>
            <a:pPr algn="ctr"/>
            <a:r>
              <a:rPr lang="hu-HU" dirty="0" smtClean="0"/>
              <a:t>Olvasói lista a nyitóoldalról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115" y="1328895"/>
            <a:ext cx="4529370" cy="42102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66" y="1825625"/>
            <a:ext cx="4472217" cy="4743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Egyenes összekötő nyíllal 5"/>
          <p:cNvCxnSpPr/>
          <p:nvPr/>
        </p:nvCxnSpPr>
        <p:spPr>
          <a:xfrm>
            <a:off x="1786466" y="4656667"/>
            <a:ext cx="2438400" cy="13208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94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Olvasó aktuális kérései a szolgáltatási pont nyitóoldaláról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79" y="1825625"/>
            <a:ext cx="4495643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7645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Olvasók és statisztika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6502" y="1515533"/>
            <a:ext cx="7886701" cy="4661430"/>
          </a:xfrm>
        </p:spPr>
        <p:txBody>
          <a:bodyPr/>
          <a:lstStyle/>
          <a:p>
            <a:r>
              <a:rPr lang="hu-HU" dirty="0" smtClean="0"/>
              <a:t>Online regisztrációk statisztikája</a:t>
            </a:r>
          </a:p>
          <a:p>
            <a:r>
              <a:rPr lang="hu-HU" dirty="0" smtClean="0"/>
              <a:t>Olvasói és könyvtári kérések megkülönböztetése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1749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Online regisztrációk statisztikája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1234160"/>
            <a:ext cx="6062134" cy="5151244"/>
          </a:xfrm>
        </p:spPr>
      </p:pic>
    </p:spTree>
    <p:extLst>
      <p:ext uri="{BB962C8B-B14F-4D97-AF65-F5344CB8AC3E}">
        <p14:creationId xmlns:p14="http://schemas.microsoft.com/office/powerpoint/2010/main" val="3107332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Olvasói kérések statisztikája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23" y="1444625"/>
            <a:ext cx="6731196" cy="4351338"/>
          </a:xfrm>
        </p:spPr>
      </p:pic>
    </p:spTree>
    <p:extLst>
      <p:ext uri="{BB962C8B-B14F-4D97-AF65-F5344CB8AC3E}">
        <p14:creationId xmlns:p14="http://schemas.microsoft.com/office/powerpoint/2010/main" val="1874935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494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Olvasói regisztráció és kérésindítás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6502" y="1303867"/>
            <a:ext cx="7886701" cy="51138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>
                <a:sym typeface="Wingdings" panose="05000000000000000000" pitchFamily="2" charset="2"/>
              </a:rPr>
              <a:t>Előny az olvasónak:</a:t>
            </a:r>
          </a:p>
          <a:p>
            <a:r>
              <a:rPr lang="hu-HU" dirty="0">
                <a:sym typeface="Wingdings" panose="05000000000000000000" pitchFamily="2" charset="2"/>
              </a:rPr>
              <a:t>MOKKA-ODR </a:t>
            </a:r>
            <a:r>
              <a:rPr lang="hu-HU" dirty="0" smtClean="0">
                <a:sym typeface="Wingdings" panose="05000000000000000000" pitchFamily="2" charset="2"/>
              </a:rPr>
              <a:t>katalógusból közvetlen kérést indíthat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Online </a:t>
            </a:r>
            <a:r>
              <a:rPr lang="hu-HU" dirty="0">
                <a:sym typeface="Wingdings" panose="05000000000000000000" pitchFamily="2" charset="2"/>
              </a:rPr>
              <a:t>kérésfeladás, kapcsolattartás a könyvtárral</a:t>
            </a:r>
          </a:p>
          <a:p>
            <a:r>
              <a:rPr lang="hu-HU" dirty="0">
                <a:sym typeface="Wingdings" panose="05000000000000000000" pitchFamily="2" charset="2"/>
              </a:rPr>
              <a:t>Több ügyintéző könyvtárat is megadhat, kérésenként választhat közöttük </a:t>
            </a:r>
          </a:p>
          <a:p>
            <a:r>
              <a:rPr lang="hu-HU" dirty="0">
                <a:sym typeface="Wingdings" panose="05000000000000000000" pitchFamily="2" charset="2"/>
              </a:rPr>
              <a:t>Automatikus email értesítések is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Előny a könyvtárnak</a:t>
            </a:r>
          </a:p>
          <a:p>
            <a:r>
              <a:rPr lang="hu-HU" dirty="0" smtClean="0"/>
              <a:t>Kérés már bevitt adatokkal indít</a:t>
            </a:r>
          </a:p>
          <a:p>
            <a:r>
              <a:rPr lang="hu-HU" dirty="0" smtClean="0"/>
              <a:t>Kérés eleve bekerül a statisztikába</a:t>
            </a:r>
          </a:p>
          <a:p>
            <a:r>
              <a:rPr lang="hu-HU" dirty="0" smtClean="0"/>
              <a:t>Közvetlen kapcsolattartás az olvasóval</a:t>
            </a:r>
          </a:p>
          <a:p>
            <a:r>
              <a:rPr lang="hu-HU" dirty="0" smtClean="0"/>
              <a:t>Ha az olvasó olyat kér, ami megvan a saját könyvtárban </a:t>
            </a:r>
            <a:r>
              <a:rPr lang="hu-HU" dirty="0" smtClean="0">
                <a:sym typeface="Wingdings" panose="05000000000000000000" pitchFamily="2" charset="2"/>
              </a:rPr>
              <a:t> „helyben teljesítve” </a:t>
            </a:r>
            <a:r>
              <a:rPr lang="hu-HU" dirty="0" smtClean="0">
                <a:sym typeface="Wingdings" panose="05000000000000000000" pitchFamily="2" charset="2"/>
              </a:rPr>
              <a:t>státusz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Regisztrált olvasók beválaszthatók új könyvtári kérésindításakor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Olvasók adatai automatikusan a kérésbe kerülnek</a:t>
            </a:r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3205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Olvasók és a MOKKA-ODR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6502" y="1278467"/>
            <a:ext cx="7886701" cy="50122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Minden felhasználó számára</a:t>
            </a:r>
          </a:p>
          <a:p>
            <a:r>
              <a:rPr lang="hu-HU" dirty="0" smtClean="0"/>
              <a:t>Bibliográfiai keresések</a:t>
            </a:r>
          </a:p>
          <a:p>
            <a:r>
              <a:rPr lang="hu-HU" dirty="0" smtClean="0"/>
              <a:t>Lelőhelykeresés</a:t>
            </a:r>
          </a:p>
          <a:p>
            <a:r>
              <a:rPr lang="hu-HU" dirty="0" smtClean="0"/>
              <a:t>Export különféle formátumokban</a:t>
            </a:r>
          </a:p>
          <a:p>
            <a:r>
              <a:rPr lang="hu-HU" dirty="0" smtClean="0"/>
              <a:t>Áttöltés referencia szoftverekbe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Regisztrált </a:t>
            </a:r>
            <a:r>
              <a:rPr lang="hu-HU" dirty="0" smtClean="0"/>
              <a:t>felhasználó számára</a:t>
            </a:r>
          </a:p>
          <a:p>
            <a:r>
              <a:rPr lang="hu-HU" dirty="0" smtClean="0"/>
              <a:t>„Kedvencek” és „könyvtár” gyűjtése</a:t>
            </a:r>
          </a:p>
          <a:p>
            <a:r>
              <a:rPr lang="hu-HU" dirty="0" smtClean="0"/>
              <a:t>Felhasználói közreműködés az rekordgazdagításban (címkék, megjegyzések fűzése a rekordokhoz)</a:t>
            </a:r>
          </a:p>
          <a:p>
            <a:r>
              <a:rPr lang="hu-HU" dirty="0" smtClean="0"/>
              <a:t>Profilkarbantartás</a:t>
            </a:r>
          </a:p>
          <a:p>
            <a:r>
              <a:rPr lang="hu-HU" dirty="0" smtClean="0"/>
              <a:t>Könyvtárközi kölcsönzések indítása </a:t>
            </a:r>
          </a:p>
          <a:p>
            <a:r>
              <a:rPr lang="hu-HU" dirty="0" smtClean="0"/>
              <a:t>A kérés státuszának követése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9063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Hogyan lehet indítani </a:t>
            </a:r>
            <a:r>
              <a:rPr lang="hu-HU" dirty="0" smtClean="0"/>
              <a:t>az olvasói kölcsönzést?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A könyvtárnyilvántartóban jelezni kell, hogy a könyvtár fogad olvasói kéréseket </a:t>
            </a:r>
            <a:r>
              <a:rPr lang="hu-HU" dirty="0">
                <a:sym typeface="Wingdings" panose="05000000000000000000" pitchFamily="2" charset="2"/>
              </a:rPr>
              <a:t> regisztráló olvasó számára választhatóvá </a:t>
            </a:r>
            <a:r>
              <a:rPr lang="hu-HU" dirty="0" smtClean="0">
                <a:sym typeface="Wingdings" panose="05000000000000000000" pitchFamily="2" charset="2"/>
              </a:rPr>
              <a:t>válik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Ellenőrizni kell még: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Üres űrlapos kérés fogadása engedélyezve van-e 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Az </a:t>
            </a:r>
            <a:r>
              <a:rPr lang="hu-HU" dirty="0">
                <a:sym typeface="Wingdings" panose="05000000000000000000" pitchFamily="2" charset="2"/>
              </a:rPr>
              <a:t>olvasó elvileg önmaga regisztrál, de a könyvtárnak propagálni érdemes a </a:t>
            </a:r>
            <a:r>
              <a:rPr lang="hu-HU" dirty="0" smtClean="0">
                <a:sym typeface="Wingdings" panose="05000000000000000000" pitchFamily="2" charset="2"/>
              </a:rPr>
              <a:t>lehetőséget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Személyesen megjelenő olvasókkal közös regisztrálás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50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err="1" smtClean="0"/>
              <a:t>kkoltay</a:t>
            </a:r>
            <a:r>
              <a:rPr lang="hu-HU" dirty="0" smtClean="0"/>
              <a:t>@</a:t>
            </a:r>
            <a:r>
              <a:rPr lang="hu-HU" dirty="0" err="1" smtClean="0"/>
              <a:t>lib.unideb.hu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362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Bejelentkezés nélkül használható portálfunkciók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6502" y="1520825"/>
            <a:ext cx="7886701" cy="45667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Azonosak </a:t>
            </a:r>
            <a:r>
              <a:rPr lang="hu-HU" dirty="0" smtClean="0"/>
              <a:t>azzal, amit könyvtárosként is ismerünk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Felhasználóképzés során érdemes felhívni a figyelmet az adatbázis sajátosságaira.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226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6502" y="365127"/>
            <a:ext cx="8387498" cy="93577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Nagy </a:t>
            </a:r>
            <a:r>
              <a:rPr lang="hu-HU" dirty="0"/>
              <a:t>adatbázis </a:t>
            </a:r>
            <a:r>
              <a:rPr lang="hu-HU" dirty="0">
                <a:sym typeface="Wingdings" pitchFamily="2" charset="2"/>
              </a:rPr>
              <a:t> nagy találati </a:t>
            </a:r>
            <a:r>
              <a:rPr lang="hu-HU" dirty="0" smtClean="0">
                <a:sym typeface="Wingdings" pitchFamily="2" charset="2"/>
              </a:rPr>
              <a:t>halmaz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6502" y="1524000"/>
            <a:ext cx="7886701" cy="4652963"/>
          </a:xfrm>
        </p:spPr>
        <p:txBody>
          <a:bodyPr/>
          <a:lstStyle/>
          <a:p>
            <a:r>
              <a:rPr lang="hu-HU" dirty="0">
                <a:sym typeface="Wingdings" pitchFamily="2" charset="2"/>
              </a:rPr>
              <a:t>fontos a lehetőleg specifikus keresés és </a:t>
            </a:r>
          </a:p>
          <a:p>
            <a:r>
              <a:rPr lang="hu-HU" dirty="0">
                <a:sym typeface="Wingdings" pitchFamily="2" charset="2"/>
              </a:rPr>
              <a:t>az utólagos szűkítési lehetőségek használata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582070"/>
            <a:ext cx="5223933" cy="40138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Ellipszis 6"/>
          <p:cNvSpPr/>
          <p:nvPr/>
        </p:nvSpPr>
        <p:spPr>
          <a:xfrm>
            <a:off x="465666" y="2446866"/>
            <a:ext cx="956733" cy="6265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37" y="2582070"/>
            <a:ext cx="2071815" cy="399187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Ellipszis 9"/>
          <p:cNvSpPr/>
          <p:nvPr/>
        </p:nvSpPr>
        <p:spPr>
          <a:xfrm>
            <a:off x="6510867" y="3285067"/>
            <a:ext cx="960580" cy="40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6663267" y="5579533"/>
            <a:ext cx="960580" cy="40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6663267" y="5266266"/>
            <a:ext cx="960580" cy="40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114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6502" y="365126"/>
            <a:ext cx="8209698" cy="1285873"/>
          </a:xfrm>
        </p:spPr>
        <p:txBody>
          <a:bodyPr>
            <a:normAutofit fontScale="90000"/>
          </a:bodyPr>
          <a:lstStyle/>
          <a:p>
            <a:r>
              <a:rPr lang="hu-HU" dirty="0">
                <a:sym typeface="Wingdings" pitchFamily="2" charset="2"/>
              </a:rPr>
              <a:t>Specifikus keresések megfogalmazásában segít a böngészés </a:t>
            </a:r>
            <a:r>
              <a:rPr lang="hu-HU" dirty="0" smtClean="0">
                <a:sym typeface="Wingdings" pitchFamily="2" charset="2"/>
              </a:rPr>
              <a:t>használata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7" y="2589698"/>
            <a:ext cx="2808801" cy="3592066"/>
          </a:xfr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98" y="3115731"/>
            <a:ext cx="4279618" cy="374226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92" y="1464734"/>
            <a:ext cx="3476508" cy="375852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Ellipszis 10"/>
          <p:cNvSpPr/>
          <p:nvPr/>
        </p:nvSpPr>
        <p:spPr>
          <a:xfrm>
            <a:off x="1507067" y="4699000"/>
            <a:ext cx="650631" cy="287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2274929" y="4097867"/>
            <a:ext cx="650631" cy="287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6587067" y="3970867"/>
            <a:ext cx="1168400" cy="558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829733" y="1906601"/>
            <a:ext cx="30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Tárgyszó = fizika </a:t>
            </a:r>
            <a:r>
              <a:rPr lang="hu-HU" dirty="0" smtClean="0">
                <a:sym typeface="Wingdings" pitchFamily="2" charset="2"/>
              </a:rPr>
              <a:t> 13299 tétel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279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6502" y="262467"/>
            <a:ext cx="8294365" cy="1038434"/>
          </a:xfrm>
        </p:spPr>
        <p:txBody>
          <a:bodyPr>
            <a:normAutofit fontScale="90000"/>
          </a:bodyPr>
          <a:lstStyle/>
          <a:p>
            <a:r>
              <a:rPr lang="hu-HU" dirty="0">
                <a:sym typeface="Wingdings" pitchFamily="2" charset="2"/>
              </a:rPr>
              <a:t>Elektronikus hozzáféréseket is </a:t>
            </a:r>
            <a:r>
              <a:rPr lang="hu-HU" dirty="0" smtClean="0">
                <a:sym typeface="Wingdings" pitchFamily="2" charset="2"/>
              </a:rPr>
              <a:t>tartalmaz 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6" y="1628800"/>
            <a:ext cx="4904344" cy="4241801"/>
          </a:xfr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48" y="1628800"/>
            <a:ext cx="3276981" cy="481753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745068" y="5938334"/>
            <a:ext cx="4834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8E2234"/>
                </a:solidFill>
                <a:sym typeface="Wingdings" pitchFamily="2" charset="2"/>
              </a:rPr>
              <a:t>Egyes </a:t>
            </a:r>
            <a:r>
              <a:rPr lang="hu-HU" dirty="0">
                <a:solidFill>
                  <a:srgbClr val="8E2234"/>
                </a:solidFill>
                <a:sym typeface="Wingdings" pitchFamily="2" charset="2"/>
              </a:rPr>
              <a:t>könyvtárak </a:t>
            </a:r>
            <a:r>
              <a:rPr lang="hu-HU" dirty="0" err="1">
                <a:solidFill>
                  <a:srgbClr val="8E2234"/>
                </a:solidFill>
                <a:sym typeface="Wingdings" pitchFamily="2" charset="2"/>
              </a:rPr>
              <a:t>repozitóriumaiból</a:t>
            </a:r>
            <a:endParaRPr lang="hu-HU" dirty="0">
              <a:solidFill>
                <a:srgbClr val="8E2234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887336" y="4809067"/>
            <a:ext cx="236386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1122739" y="1363131"/>
            <a:ext cx="1247927" cy="8170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6331402" y="5023934"/>
            <a:ext cx="236386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5425468" y="5850466"/>
            <a:ext cx="236386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2157336" y="3865033"/>
            <a:ext cx="236386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6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33" y="1533390"/>
            <a:ext cx="4640418" cy="424329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ym typeface="Wingdings" pitchFamily="2" charset="2"/>
              </a:rPr>
              <a:t>Elektronikus hozzáféréseket is tartalmaz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8719" y="5867399"/>
            <a:ext cx="4560564" cy="377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8E2234"/>
                </a:solidFill>
              </a:rPr>
              <a:t>Magyar Elektronikus Könyvtárból</a:t>
            </a:r>
            <a:endParaRPr lang="hu-HU" dirty="0">
              <a:solidFill>
                <a:srgbClr val="8E2234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9" y="1533390"/>
            <a:ext cx="3396882" cy="332712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Ellipszis 4"/>
          <p:cNvSpPr/>
          <p:nvPr/>
        </p:nvSpPr>
        <p:spPr>
          <a:xfrm>
            <a:off x="4510986" y="4846778"/>
            <a:ext cx="236386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768719" y="2399268"/>
            <a:ext cx="236386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611653" y="3762401"/>
            <a:ext cx="236386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57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Adatexport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1103" y="5782732"/>
            <a:ext cx="7886701" cy="4026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8E2234"/>
                </a:solidFill>
              </a:rPr>
              <a:t>Kosárba gyűjtött export különféle formátumokban</a:t>
            </a:r>
            <a:endParaRPr lang="hu-HU" dirty="0">
              <a:solidFill>
                <a:srgbClr val="8E2234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9" y="1346199"/>
            <a:ext cx="4658039" cy="37197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94" y="1710266"/>
            <a:ext cx="4145197" cy="393635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Ellipszis 5"/>
          <p:cNvSpPr/>
          <p:nvPr/>
        </p:nvSpPr>
        <p:spPr>
          <a:xfrm>
            <a:off x="880533" y="3005667"/>
            <a:ext cx="338667" cy="11768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2209800" y="1794933"/>
            <a:ext cx="845978" cy="4995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613400" y="2429934"/>
            <a:ext cx="845978" cy="4995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6553200" y="4732866"/>
            <a:ext cx="845978" cy="4995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8863886"/>
      </p:ext>
    </p:extLst>
  </p:cSld>
  <p:clrMapOvr>
    <a:masterClrMapping/>
  </p:clrMapOvr>
</p:sld>
</file>

<file path=ppt/theme/theme1.xml><?xml version="1.0" encoding="utf-8"?>
<a:theme xmlns:a="http://schemas.openxmlformats.org/drawingml/2006/main" name="deenk4_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enk" id="{E234F40E-EE9D-47D4-A2C5-630BA0BE70A4}" vid="{1551CF6C-21F4-4C74-9EF1-5A761D9D647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deenk4_3</Template>
  <TotalTime>714</TotalTime>
  <Words>614</Words>
  <Application>Microsoft Office PowerPoint</Application>
  <PresentationFormat>Diavetítés a képernyőre (4:3 oldalarány)</PresentationFormat>
  <Paragraphs>154</Paragraphs>
  <Slides>31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deenk4_3</vt:lpstr>
      <vt:lpstr>A MOKKA-ODR közvetlen olvasói szolgáltatásai</vt:lpstr>
      <vt:lpstr>MOKKA-ODR</vt:lpstr>
      <vt:lpstr>Olvasók és a MOKKA-ODR</vt:lpstr>
      <vt:lpstr>Bejelentkezés nélkül használható portálfunkciók</vt:lpstr>
      <vt:lpstr>Nagy adatbázis  nagy találati halmaz</vt:lpstr>
      <vt:lpstr>Specifikus keresések megfogalmazásában segít a böngészés használata</vt:lpstr>
      <vt:lpstr>Elektronikus hozzáféréseket is tartalmaz </vt:lpstr>
      <vt:lpstr>Elektronikus hozzáféréseket is tartalmaz</vt:lpstr>
      <vt:lpstr>Adatexport</vt:lpstr>
      <vt:lpstr>Adatexport </vt:lpstr>
      <vt:lpstr>Bejelentkezett felhasználó számára fenntartott funkciók</vt:lpstr>
      <vt:lpstr>Bejelentkezett felhasználó számára elérhető funkciók</vt:lpstr>
      <vt:lpstr>Az olvasók a könyvtárközi kérések menetében</vt:lpstr>
      <vt:lpstr>A kérések olvasói nézet</vt:lpstr>
      <vt:lpstr>Olvasói regisztráció </vt:lpstr>
      <vt:lpstr>Olvasói kérésindítás</vt:lpstr>
      <vt:lpstr>Olvasó felület nyitólapja</vt:lpstr>
      <vt:lpstr>Kommunikáció az olvasóval</vt:lpstr>
      <vt:lpstr>A kérések könyvtári nézete</vt:lpstr>
      <vt:lpstr>Regisztrált olvasó könyvtári kérésindításkor</vt:lpstr>
      <vt:lpstr>Új olvasói kérések kezelése</vt:lpstr>
      <vt:lpstr>Új olvasói kérés helyi állományból teljesítve</vt:lpstr>
      <vt:lpstr>Új olvasói kérés szolgáltatóhoz küldése</vt:lpstr>
      <vt:lpstr>Olvasói lista a nyitóoldalról</vt:lpstr>
      <vt:lpstr>Olvasó aktuális kérései a szolgáltatási pont nyitóoldaláról</vt:lpstr>
      <vt:lpstr>Olvasók és statisztika</vt:lpstr>
      <vt:lpstr>Online regisztrációk statisztikája</vt:lpstr>
      <vt:lpstr>Olvasói kérések statisztikája</vt:lpstr>
      <vt:lpstr>Olvasói regisztráció és kérésindítás</vt:lpstr>
      <vt:lpstr>Hogyan lehet indítani az olvasói kölcsönzést?</vt:lpstr>
      <vt:lpstr>Köszönöm a figyelmet</vt:lpstr>
    </vt:vector>
  </TitlesOfParts>
  <Company>DEENK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Dr. Koltay Klára</dc:creator>
  <cp:lastModifiedBy>Dr. Koltay Klára</cp:lastModifiedBy>
  <cp:revision>66</cp:revision>
  <dcterms:created xsi:type="dcterms:W3CDTF">2017-10-12T08:37:19Z</dcterms:created>
  <dcterms:modified xsi:type="dcterms:W3CDTF">2017-10-13T13:21:38Z</dcterms:modified>
</cp:coreProperties>
</file>