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sldIdLst>
    <p:sldId id="256" r:id="rId2"/>
    <p:sldId id="258" r:id="rId3"/>
    <p:sldId id="274" r:id="rId4"/>
    <p:sldId id="260" r:id="rId5"/>
    <p:sldId id="257" r:id="rId6"/>
    <p:sldId id="275" r:id="rId7"/>
    <p:sldId id="264" r:id="rId8"/>
    <p:sldId id="276" r:id="rId9"/>
    <p:sldId id="277" r:id="rId10"/>
    <p:sldId id="278" r:id="rId11"/>
    <p:sldId id="279" r:id="rId12"/>
    <p:sldId id="280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324" r:id="rId21"/>
    <p:sldId id="290" r:id="rId22"/>
    <p:sldId id="292" r:id="rId23"/>
    <p:sldId id="293" r:id="rId24"/>
    <p:sldId id="266" r:id="rId25"/>
    <p:sldId id="291" r:id="rId26"/>
    <p:sldId id="294" r:id="rId27"/>
    <p:sldId id="295" r:id="rId28"/>
    <p:sldId id="296" r:id="rId29"/>
    <p:sldId id="297" r:id="rId30"/>
    <p:sldId id="302" r:id="rId31"/>
    <p:sldId id="267" r:id="rId32"/>
    <p:sldId id="303" r:id="rId33"/>
    <p:sldId id="304" r:id="rId34"/>
    <p:sldId id="305" r:id="rId35"/>
    <p:sldId id="306" r:id="rId36"/>
    <p:sldId id="307" r:id="rId37"/>
    <p:sldId id="308" r:id="rId38"/>
    <p:sldId id="268" r:id="rId39"/>
    <p:sldId id="309" r:id="rId40"/>
    <p:sldId id="310" r:id="rId41"/>
    <p:sldId id="311" r:id="rId42"/>
    <p:sldId id="312" r:id="rId43"/>
    <p:sldId id="269" r:id="rId44"/>
    <p:sldId id="313" r:id="rId45"/>
    <p:sldId id="314" r:id="rId46"/>
    <p:sldId id="315" r:id="rId47"/>
    <p:sldId id="316" r:id="rId48"/>
    <p:sldId id="317" r:id="rId49"/>
    <p:sldId id="270" r:id="rId50"/>
    <p:sldId id="318" r:id="rId51"/>
    <p:sldId id="319" r:id="rId52"/>
    <p:sldId id="320" r:id="rId53"/>
    <p:sldId id="321" r:id="rId54"/>
    <p:sldId id="322" r:id="rId55"/>
    <p:sldId id="323" r:id="rId56"/>
    <p:sldId id="271" r:id="rId57"/>
    <p:sldId id="272" r:id="rId58"/>
    <p:sldId id="273" r:id="rId59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CC6600"/>
    <a:srgbClr val="FEF4DA"/>
    <a:srgbClr val="FFECD9"/>
    <a:srgbClr val="808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 autoAdjust="0"/>
    <p:restoredTop sz="94675" autoAdjust="0"/>
  </p:normalViewPr>
  <p:slideViewPr>
    <p:cSldViewPr>
      <p:cViewPr varScale="1">
        <p:scale>
          <a:sx n="69" d="100"/>
          <a:sy n="69" d="100"/>
        </p:scale>
        <p:origin x="-86" y="-3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u-HU" sz="2400">
              <a:latin typeface="Times New Roman" pitchFamily="18" charset="0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400800"/>
            <a:ext cx="971550" cy="4572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4A3D04FF-96F4-4C73-A41A-E2E7835A3F2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19043-ED48-4316-B549-1CFB11996D3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82C7C-5D69-4162-8961-730F1DBCE1A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F78AA-00B4-4359-8C5F-CF65D93BC5F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F0E5C-35CF-4BCE-B229-897834D043A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83FE5-7B1C-4900-8F70-866783C1601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76404-1903-42AE-840A-87BD1AA692B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C97F7-C5C4-4F0F-9D71-D57C70E8A69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25CD6-9B39-43DC-947C-0285A2274B3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49BB7-FD5E-4736-AEFB-360526A401A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9BCA1-4DED-487C-B563-7B8A2CD2421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u-HU" sz="2400">
              <a:latin typeface="Times New Roman" pitchFamily="18" charset="0"/>
            </a:endParaRP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2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>
              <a:defRPr/>
            </a:pPr>
            <a:fld id="{0FF47620-C618-4EC8-A9C0-A69653225C8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  <a:cs typeface="Arial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  <a:cs typeface="+mn-cs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11188" y="404813"/>
            <a:ext cx="8281987" cy="1920875"/>
          </a:xfrm>
        </p:spPr>
        <p:txBody>
          <a:bodyPr>
            <a:spAutoFit/>
          </a:bodyPr>
          <a:lstStyle/>
          <a:p>
            <a:pPr eaLnBrk="1" hangingPunct="1">
              <a:spcAft>
                <a:spcPct val="100000"/>
              </a:spcAft>
              <a:defRPr/>
            </a:pPr>
            <a:r>
              <a:rPr lang="hu-HU" sz="3000">
                <a:latin typeface="Arial" charset="0"/>
              </a:rPr>
              <a:t>Drótos László</a:t>
            </a:r>
            <a:br>
              <a:rPr lang="hu-HU" sz="3000">
                <a:latin typeface="Arial" charset="0"/>
              </a:rPr>
            </a:br>
            <a:r>
              <a:rPr lang="hu-HU" sz="1000">
                <a:latin typeface="Arial" charset="0"/>
              </a:rPr>
              <a:t/>
            </a:r>
            <a:br>
              <a:rPr lang="hu-HU" sz="1000">
                <a:latin typeface="Arial" charset="0"/>
              </a:rPr>
            </a:br>
            <a:r>
              <a:rPr lang="hu-HU" sz="4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Az OSZK webarchiváló pilot</a:t>
            </a:r>
            <a:br>
              <a:rPr lang="hu-HU" sz="4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hu-HU" sz="40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projektjének eddigi eredményei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447800" y="3429000"/>
            <a:ext cx="7010400" cy="3117850"/>
          </a:xfrm>
        </p:spPr>
        <p:txBody>
          <a:bodyPr>
            <a:spAutoFit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hu-HU" sz="3600" smtClean="0">
                <a:latin typeface="Arial" charset="0"/>
              </a:rPr>
              <a:t>„404 Not Found – </a:t>
            </a:r>
            <a:br>
              <a:rPr lang="hu-HU" sz="3600" smtClean="0">
                <a:latin typeface="Arial" charset="0"/>
              </a:rPr>
            </a:br>
            <a:r>
              <a:rPr lang="hu-HU" sz="3600" smtClean="0">
                <a:latin typeface="Arial" charset="0"/>
              </a:rPr>
              <a:t>Ki őrzi meg az internetet?” </a:t>
            </a:r>
            <a:br>
              <a:rPr lang="hu-HU" sz="3600" smtClean="0">
                <a:latin typeface="Arial" charset="0"/>
              </a:rPr>
            </a:br>
            <a:r>
              <a:rPr lang="hu-HU" sz="3600" smtClean="0">
                <a:latin typeface="Arial" charset="0"/>
              </a:rPr>
              <a:t>workshop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hu-HU" sz="2400" smtClean="0">
              <a:latin typeface="Arial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hu-HU" sz="2800" smtClean="0">
                <a:latin typeface="Arial" charset="0"/>
              </a:rPr>
              <a:t>Országos Széchényi Könyvtár</a:t>
            </a:r>
            <a:br>
              <a:rPr lang="hu-HU" sz="2800" smtClean="0">
                <a:latin typeface="Arial" charset="0"/>
              </a:rPr>
            </a:br>
            <a:r>
              <a:rPr lang="hu-HU" sz="2800" smtClean="0">
                <a:latin typeface="Arial" charset="0"/>
              </a:rPr>
              <a:t>Budapest, 2018. november 15.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Projektkezdés</a:t>
            </a:r>
          </a:p>
        </p:txBody>
      </p:sp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395288" y="1125538"/>
            <a:ext cx="81375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K</a:t>
            </a:r>
            <a:r>
              <a:rPr lang="en-US"/>
              <a:t>oncepció</a:t>
            </a:r>
            <a:r>
              <a:rPr lang="hu-HU"/>
              <a:t>(k) írása </a:t>
            </a:r>
            <a:br>
              <a:rPr lang="hu-HU"/>
            </a:br>
            <a:r>
              <a:rPr lang="hu-HU"/>
              <a:t>és elfogadtatása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G</a:t>
            </a:r>
            <a:r>
              <a:rPr lang="en-US"/>
              <a:t>yűjt</a:t>
            </a:r>
            <a:r>
              <a:rPr lang="hu-HU"/>
              <a:t>ő</a:t>
            </a:r>
            <a:r>
              <a:rPr lang="en-US"/>
              <a:t>kör </a:t>
            </a:r>
            <a:r>
              <a:rPr lang="hu-HU"/>
              <a:t/>
            </a:r>
            <a:br>
              <a:rPr lang="hu-HU"/>
            </a:br>
            <a:r>
              <a:rPr lang="en-US"/>
              <a:t>megfogalmazása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Munkatársak </a:t>
            </a:r>
            <a:r>
              <a:rPr lang="en-US"/>
              <a:t>felvétele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Projektnyilvántartás</a:t>
            </a:r>
            <a:endParaRPr lang="hu-HU"/>
          </a:p>
        </p:txBody>
      </p:sp>
      <p:pic>
        <p:nvPicPr>
          <p:cNvPr id="22531" name="Picture 13"/>
          <p:cNvPicPr>
            <a:picLocks noChangeAspect="1" noChangeArrowheads="1"/>
          </p:cNvPicPr>
          <p:nvPr/>
        </p:nvPicPr>
        <p:blipFill>
          <a:blip r:embed="rId2"/>
          <a:srcRect r="3561"/>
          <a:stretch>
            <a:fillRect/>
          </a:stretch>
        </p:blipFill>
        <p:spPr bwMode="auto">
          <a:xfrm>
            <a:off x="3276600" y="1890713"/>
            <a:ext cx="5761038" cy="47783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Projektkezdés</a:t>
            </a:r>
          </a:p>
        </p:txBody>
      </p:sp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395288" y="1125538"/>
            <a:ext cx="81375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K</a:t>
            </a:r>
            <a:r>
              <a:rPr lang="en-US"/>
              <a:t>oncepció</a:t>
            </a:r>
            <a:r>
              <a:rPr lang="hu-HU"/>
              <a:t>(k) írása </a:t>
            </a:r>
            <a:br>
              <a:rPr lang="hu-HU"/>
            </a:br>
            <a:r>
              <a:rPr lang="hu-HU"/>
              <a:t>és elfogadtatása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G</a:t>
            </a:r>
            <a:r>
              <a:rPr lang="en-US"/>
              <a:t>yűjt</a:t>
            </a:r>
            <a:r>
              <a:rPr lang="hu-HU"/>
              <a:t>ő</a:t>
            </a:r>
            <a:r>
              <a:rPr lang="en-US"/>
              <a:t>kör </a:t>
            </a:r>
            <a:r>
              <a:rPr lang="hu-HU"/>
              <a:t/>
            </a:r>
            <a:br>
              <a:rPr lang="hu-HU"/>
            </a:br>
            <a:r>
              <a:rPr lang="en-US"/>
              <a:t>megfogalmazása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Munkatársak</a:t>
            </a:r>
            <a:r>
              <a:rPr lang="en-US"/>
              <a:t> felvétele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Projektnyilvántartás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Belső k</a:t>
            </a:r>
            <a:r>
              <a:rPr lang="en-US"/>
              <a:t>ommunikáció </a:t>
            </a:r>
            <a:r>
              <a:rPr lang="hu-HU"/>
              <a:t/>
            </a:r>
            <a:br>
              <a:rPr lang="hu-HU"/>
            </a:br>
            <a:r>
              <a:rPr lang="en-US"/>
              <a:t>megszervezése</a:t>
            </a:r>
            <a:endParaRPr lang="hu-HU"/>
          </a:p>
        </p:txBody>
      </p:sp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5163" y="1468438"/>
            <a:ext cx="5903912" cy="5200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Projektkezdés</a:t>
            </a:r>
          </a:p>
        </p:txBody>
      </p:sp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395288" y="1125538"/>
            <a:ext cx="8137525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K</a:t>
            </a:r>
            <a:r>
              <a:rPr lang="en-US"/>
              <a:t>oncepció</a:t>
            </a:r>
            <a:r>
              <a:rPr lang="hu-HU"/>
              <a:t>(k) írása </a:t>
            </a:r>
            <a:br>
              <a:rPr lang="hu-HU"/>
            </a:br>
            <a:r>
              <a:rPr lang="hu-HU"/>
              <a:t>és elfogadtatása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G</a:t>
            </a:r>
            <a:r>
              <a:rPr lang="en-US"/>
              <a:t>yűjt</a:t>
            </a:r>
            <a:r>
              <a:rPr lang="hu-HU"/>
              <a:t>ő</a:t>
            </a:r>
            <a:r>
              <a:rPr lang="en-US"/>
              <a:t>kör </a:t>
            </a:r>
            <a:r>
              <a:rPr lang="hu-HU"/>
              <a:t/>
            </a:r>
            <a:br>
              <a:rPr lang="hu-HU"/>
            </a:br>
            <a:r>
              <a:rPr lang="en-US"/>
              <a:t>megfogalmazása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Munkatársak</a:t>
            </a:r>
            <a:r>
              <a:rPr lang="en-US"/>
              <a:t> felvétele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Projektnyilvántartás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Belső k</a:t>
            </a:r>
            <a:r>
              <a:rPr lang="en-US"/>
              <a:t>ommunikáció </a:t>
            </a:r>
            <a:r>
              <a:rPr lang="hu-HU"/>
              <a:t/>
            </a:r>
            <a:br>
              <a:rPr lang="hu-HU"/>
            </a:br>
            <a:r>
              <a:rPr lang="en-US"/>
              <a:t>megszervezése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Külső k</a:t>
            </a:r>
            <a:r>
              <a:rPr lang="en-US"/>
              <a:t>ommunikációs </a:t>
            </a:r>
            <a:r>
              <a:rPr lang="hu-HU"/>
              <a:t/>
            </a:r>
            <a:br>
              <a:rPr lang="hu-HU"/>
            </a:br>
            <a:r>
              <a:rPr lang="en-US"/>
              <a:t>csatorna</a:t>
            </a:r>
            <a:r>
              <a:rPr lang="hu-HU"/>
              <a:t> indítása</a:t>
            </a:r>
          </a:p>
        </p:txBody>
      </p:sp>
      <p:pic>
        <p:nvPicPr>
          <p:cNvPr id="24579" name="Picture 15"/>
          <p:cNvPicPr>
            <a:picLocks noChangeAspect="1" noChangeArrowheads="1"/>
          </p:cNvPicPr>
          <p:nvPr/>
        </p:nvPicPr>
        <p:blipFill>
          <a:blip r:embed="rId2"/>
          <a:srcRect r="2753"/>
          <a:stretch>
            <a:fillRect/>
          </a:stretch>
        </p:blipFill>
        <p:spPr bwMode="auto">
          <a:xfrm>
            <a:off x="3348038" y="2132013"/>
            <a:ext cx="5689600" cy="46815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4"/>
          <p:cNvSpPr txBox="1">
            <a:spLocks noChangeArrowheads="1"/>
          </p:cNvSpPr>
          <p:nvPr/>
        </p:nvSpPr>
        <p:spPr bwMode="auto">
          <a:xfrm>
            <a:off x="395288" y="908050"/>
            <a:ext cx="8137525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Arató tesztszerver (KIFÜ)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Szoftvertesztelő</a:t>
            </a:r>
            <a:r>
              <a:rPr lang="en-US"/>
              <a:t> és </a:t>
            </a:r>
            <a:r>
              <a:rPr lang="hu-HU"/>
              <a:t>szolgáltató</a:t>
            </a:r>
            <a:r>
              <a:rPr lang="en-US"/>
              <a:t> szerver</a:t>
            </a:r>
            <a:r>
              <a:rPr lang="hu-HU"/>
              <a:t> (OSZK)</a:t>
            </a:r>
            <a:endParaRPr lang="en-US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Nagy teljesítményű hardver</a:t>
            </a:r>
            <a:r>
              <a:rPr lang="en-US"/>
              <a:t> beszerzése</a:t>
            </a:r>
            <a:r>
              <a:rPr lang="hu-HU"/>
              <a:t> (folyamatban)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Terhelési tesztek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Infrastruktúra</a:t>
            </a:r>
          </a:p>
        </p:txBody>
      </p:sp>
      <p:pic>
        <p:nvPicPr>
          <p:cNvPr id="2560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803525"/>
            <a:ext cx="7129462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Arató tesztszerver (KIFÜ)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Szoftvertesztelő</a:t>
            </a:r>
            <a:r>
              <a:rPr lang="en-US"/>
              <a:t> és </a:t>
            </a:r>
            <a:r>
              <a:rPr lang="hu-HU"/>
              <a:t/>
            </a:r>
            <a:br>
              <a:rPr lang="hu-HU"/>
            </a:br>
            <a:r>
              <a:rPr lang="hu-HU"/>
              <a:t>szolgáltató</a:t>
            </a:r>
            <a:r>
              <a:rPr lang="en-US"/>
              <a:t> szerver</a:t>
            </a:r>
            <a:r>
              <a:rPr lang="hu-HU"/>
              <a:t> (OSZK)</a:t>
            </a:r>
            <a:endParaRPr lang="en-US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Nagy teljesítményű hardver</a:t>
            </a:r>
            <a:r>
              <a:rPr lang="en-US"/>
              <a:t> </a:t>
            </a:r>
            <a:r>
              <a:rPr lang="hu-HU"/>
              <a:t/>
            </a:r>
            <a:br>
              <a:rPr lang="hu-HU"/>
            </a:br>
            <a:r>
              <a:rPr lang="en-US"/>
              <a:t>beszerzése</a:t>
            </a:r>
            <a:r>
              <a:rPr lang="hu-HU"/>
              <a:t> (folyamatban)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Terhelési tesztek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Szoftvertesztek</a:t>
            </a:r>
            <a:endParaRPr lang="hu-HU"/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Infrastruktúra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Infrastruktúra</a:t>
            </a:r>
          </a:p>
        </p:txBody>
      </p:sp>
      <p:pic>
        <p:nvPicPr>
          <p:cNvPr id="27650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908050"/>
            <a:ext cx="7561262" cy="5494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Infrastruktúra</a:t>
            </a:r>
          </a:p>
        </p:txBody>
      </p:sp>
      <p:pic>
        <p:nvPicPr>
          <p:cNvPr id="28674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052513"/>
            <a:ext cx="8243887" cy="53451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Infrastruktúra</a:t>
            </a:r>
          </a:p>
        </p:txBody>
      </p:sp>
      <p:pic>
        <p:nvPicPr>
          <p:cNvPr id="29698" name="Picture 12"/>
          <p:cNvPicPr>
            <a:picLocks noChangeAspect="1" noChangeArrowheads="1"/>
          </p:cNvPicPr>
          <p:nvPr/>
        </p:nvPicPr>
        <p:blipFill>
          <a:blip r:embed="rId2"/>
          <a:srcRect b="4129"/>
          <a:stretch>
            <a:fillRect/>
          </a:stretch>
        </p:blipFill>
        <p:spPr bwMode="auto">
          <a:xfrm>
            <a:off x="688975" y="763588"/>
            <a:ext cx="7699375" cy="5905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Infrastruktúra</a:t>
            </a:r>
          </a:p>
        </p:txBody>
      </p:sp>
      <p:pic>
        <p:nvPicPr>
          <p:cNvPr id="30722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908050"/>
            <a:ext cx="7956550" cy="5791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Infrastruktúra</a:t>
            </a:r>
          </a:p>
        </p:txBody>
      </p:sp>
      <p:pic>
        <p:nvPicPr>
          <p:cNvPr id="31746" name="Picture 14"/>
          <p:cNvPicPr>
            <a:picLocks noChangeAspect="1" noChangeArrowheads="1"/>
          </p:cNvPicPr>
          <p:nvPr/>
        </p:nvPicPr>
        <p:blipFill>
          <a:blip r:embed="rId2"/>
          <a:srcRect t="380"/>
          <a:stretch>
            <a:fillRect/>
          </a:stretch>
        </p:blipFill>
        <p:spPr bwMode="auto">
          <a:xfrm>
            <a:off x="684213" y="836613"/>
            <a:ext cx="7993062" cy="5880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61925" y="109538"/>
            <a:ext cx="2106613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Terra incognita</a:t>
            </a:r>
          </a:p>
        </p:txBody>
      </p:sp>
      <p:grpSp>
        <p:nvGrpSpPr>
          <p:cNvPr id="14338" name="Group 31"/>
          <p:cNvGrpSpPr>
            <a:grpSpLocks/>
          </p:cNvGrpSpPr>
          <p:nvPr/>
        </p:nvGrpSpPr>
        <p:grpSpPr bwMode="auto">
          <a:xfrm>
            <a:off x="88900" y="1196975"/>
            <a:ext cx="8947150" cy="4176713"/>
            <a:chOff x="56" y="391"/>
            <a:chExt cx="5636" cy="2631"/>
          </a:xfrm>
        </p:grpSpPr>
        <p:pic>
          <p:nvPicPr>
            <p:cNvPr id="14339" name="Picture 1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" y="391"/>
              <a:ext cx="5636" cy="2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7" name="Text Box 9"/>
            <p:cNvSpPr txBox="1">
              <a:spLocks noChangeArrowheads="1"/>
            </p:cNvSpPr>
            <p:nvPr/>
          </p:nvSpPr>
          <p:spPr bwMode="auto">
            <a:xfrm>
              <a:off x="2858" y="2432"/>
              <a:ext cx="2585" cy="366"/>
            </a:xfrm>
            <a:prstGeom prst="rect">
              <a:avLst/>
            </a:prstGeom>
            <a:solidFill>
              <a:srgbClr val="FEF4DA">
                <a:alpha val="87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81320" dir="3080412" algn="ctr" rotWithShape="0">
                <a:srgbClr val="FF9933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hu-HU" sz="1600"/>
                <a:t>Salviati spanyol bíboros</a:t>
              </a:r>
              <a:r>
                <a:rPr lang="en-US" sz="1600"/>
                <a:t> </a:t>
              </a:r>
              <a:r>
                <a:rPr lang="hu-HU" sz="1600"/>
                <a:t>könyvtárából származó, 1525 körül készült térkép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Infrastruktúra</a:t>
            </a:r>
          </a:p>
        </p:txBody>
      </p:sp>
      <p:pic>
        <p:nvPicPr>
          <p:cNvPr id="24592" name="Picture 16"/>
          <p:cNvPicPr>
            <a:picLocks noChangeAspect="1" noChangeArrowheads="1"/>
          </p:cNvPicPr>
          <p:nvPr/>
        </p:nvPicPr>
        <p:blipFill>
          <a:blip r:embed="rId2"/>
          <a:srcRect t="13348"/>
          <a:stretch>
            <a:fillRect/>
          </a:stretch>
        </p:blipFill>
        <p:spPr bwMode="auto">
          <a:xfrm>
            <a:off x="395288" y="836613"/>
            <a:ext cx="8424862" cy="58404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Arató tesztszerver (KIFÜ)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Szoftvertesztelő</a:t>
            </a:r>
            <a:r>
              <a:rPr lang="en-US"/>
              <a:t> és </a:t>
            </a:r>
            <a:r>
              <a:rPr lang="hu-HU"/>
              <a:t/>
            </a:r>
            <a:br>
              <a:rPr lang="hu-HU"/>
            </a:br>
            <a:r>
              <a:rPr lang="hu-HU"/>
              <a:t>szolgáltató</a:t>
            </a:r>
            <a:r>
              <a:rPr lang="en-US"/>
              <a:t> szerver</a:t>
            </a:r>
            <a:r>
              <a:rPr lang="hu-HU"/>
              <a:t> (OSZK)</a:t>
            </a:r>
            <a:endParaRPr lang="en-US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Nagy teljesítményű hardver</a:t>
            </a:r>
            <a:r>
              <a:rPr lang="en-US"/>
              <a:t> </a:t>
            </a:r>
            <a:r>
              <a:rPr lang="hu-HU"/>
              <a:t/>
            </a:r>
            <a:br>
              <a:rPr lang="hu-HU"/>
            </a:br>
            <a:r>
              <a:rPr lang="en-US"/>
              <a:t>beszerzése</a:t>
            </a:r>
            <a:r>
              <a:rPr lang="hu-HU"/>
              <a:t> (folyamatban)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Terhelési tesztek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Szoftvertesztek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Adminisztrátori felület</a:t>
            </a: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Infrastruktúra</a:t>
            </a:r>
          </a:p>
        </p:txBody>
      </p:sp>
      <p:pic>
        <p:nvPicPr>
          <p:cNvPr id="32771" name="Picture 15"/>
          <p:cNvPicPr>
            <a:picLocks noChangeAspect="1" noChangeArrowheads="1"/>
          </p:cNvPicPr>
          <p:nvPr/>
        </p:nvPicPr>
        <p:blipFill>
          <a:blip r:embed="rId2"/>
          <a:srcRect l="2492" r="3094" b="3352"/>
          <a:stretch>
            <a:fillRect/>
          </a:stretch>
        </p:blipFill>
        <p:spPr bwMode="auto">
          <a:xfrm>
            <a:off x="3995738" y="1906588"/>
            <a:ext cx="5111750" cy="49069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5"/>
          <p:cNvPicPr>
            <a:picLocks noChangeAspect="1" noChangeArrowheads="1"/>
          </p:cNvPicPr>
          <p:nvPr/>
        </p:nvPicPr>
        <p:blipFill>
          <a:blip r:embed="rId2"/>
          <a:srcRect t="3210" b="3749"/>
          <a:stretch>
            <a:fillRect/>
          </a:stretch>
        </p:blipFill>
        <p:spPr bwMode="auto">
          <a:xfrm>
            <a:off x="611188" y="714375"/>
            <a:ext cx="8097837" cy="60277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268537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Tesztgyűjtemény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268537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Tesztgyűjtemény</a:t>
            </a:r>
          </a:p>
        </p:txBody>
      </p:sp>
      <p:sp>
        <p:nvSpPr>
          <p:cNvPr id="34818" name="Text Box 4"/>
          <p:cNvSpPr txBox="1">
            <a:spLocks noChangeArrowheads="1"/>
          </p:cNvSpPr>
          <p:nvPr/>
        </p:nvSpPr>
        <p:spPr bwMode="auto">
          <a:xfrm>
            <a:off x="250825" y="1206500"/>
            <a:ext cx="81375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Válogatás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Ajánlás</a:t>
            </a:r>
          </a:p>
        </p:txBody>
      </p:sp>
      <p:pic>
        <p:nvPicPr>
          <p:cNvPr id="3481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7725" y="188913"/>
            <a:ext cx="5145088" cy="6553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268537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Tesztgyűjtemény</a:t>
            </a:r>
          </a:p>
        </p:txBody>
      </p:sp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250825" y="1236663"/>
            <a:ext cx="81375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Válogatás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Ajánlás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Tematikus</a:t>
            </a:r>
            <a:r>
              <a:rPr lang="en-US"/>
              <a:t> </a:t>
            </a:r>
            <a:r>
              <a:rPr lang="hu-HU"/>
              <a:t/>
            </a:r>
            <a:br>
              <a:rPr lang="hu-HU"/>
            </a:br>
            <a:r>
              <a:rPr lang="en-US"/>
              <a:t>aratások</a:t>
            </a:r>
            <a:endParaRPr lang="hu-HU"/>
          </a:p>
        </p:txBody>
      </p:sp>
      <p:pic>
        <p:nvPicPr>
          <p:cNvPr id="3584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9150" y="1054100"/>
            <a:ext cx="7019925" cy="5616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268537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Tesztgyűjtemény</a:t>
            </a:r>
          </a:p>
        </p:txBody>
      </p:sp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250825" y="1195388"/>
            <a:ext cx="81375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Válogatás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Ajánlás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Tematikus</a:t>
            </a:r>
            <a:r>
              <a:rPr lang="en-US"/>
              <a:t> </a:t>
            </a:r>
            <a:r>
              <a:rPr lang="hu-HU"/>
              <a:t/>
            </a:r>
            <a:br>
              <a:rPr lang="hu-HU"/>
            </a:br>
            <a:r>
              <a:rPr lang="en-US"/>
              <a:t>aratások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Esemény </a:t>
            </a:r>
            <a:br>
              <a:rPr lang="hu-HU"/>
            </a:br>
            <a:r>
              <a:rPr lang="hu-HU"/>
              <a:t>alapú aratások</a:t>
            </a:r>
          </a:p>
        </p:txBody>
      </p:sp>
      <p:pic>
        <p:nvPicPr>
          <p:cNvPr id="36867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7925" y="1428750"/>
            <a:ext cx="6588125" cy="5270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268537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Tesztgyűjtemény</a:t>
            </a:r>
          </a:p>
        </p:txBody>
      </p:sp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250825" y="1203325"/>
            <a:ext cx="813752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Válogatás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Ajánlás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Tematikus</a:t>
            </a:r>
            <a:r>
              <a:rPr lang="en-US"/>
              <a:t> </a:t>
            </a:r>
            <a:r>
              <a:rPr lang="hu-HU"/>
              <a:t/>
            </a:r>
            <a:br>
              <a:rPr lang="hu-HU"/>
            </a:br>
            <a:r>
              <a:rPr lang="en-US"/>
              <a:t>aratások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Esemény </a:t>
            </a:r>
            <a:br>
              <a:rPr lang="hu-HU"/>
            </a:br>
            <a:r>
              <a:rPr lang="hu-HU"/>
              <a:t>alapú aratások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Oldalképek</a:t>
            </a:r>
          </a:p>
        </p:txBody>
      </p:sp>
      <p:pic>
        <p:nvPicPr>
          <p:cNvPr id="37891" name="Picture 11"/>
          <p:cNvPicPr>
            <a:picLocks noChangeAspect="1" noChangeArrowheads="1"/>
          </p:cNvPicPr>
          <p:nvPr/>
        </p:nvPicPr>
        <p:blipFill>
          <a:blip r:embed="rId2"/>
          <a:srcRect r="5136"/>
          <a:stretch>
            <a:fillRect/>
          </a:stretch>
        </p:blipFill>
        <p:spPr bwMode="auto">
          <a:xfrm>
            <a:off x="2555875" y="1271588"/>
            <a:ext cx="6553200" cy="55260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268537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Tesztgyűjtemény</a:t>
            </a:r>
          </a:p>
        </p:txBody>
      </p:sp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250825" y="1200150"/>
            <a:ext cx="8137525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Válogatás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Ajánlás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Tematikus</a:t>
            </a:r>
            <a:r>
              <a:rPr lang="en-US"/>
              <a:t> </a:t>
            </a:r>
            <a:r>
              <a:rPr lang="hu-HU"/>
              <a:t/>
            </a:r>
            <a:br>
              <a:rPr lang="hu-HU"/>
            </a:br>
            <a:r>
              <a:rPr lang="en-US"/>
              <a:t>aratások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Esemény </a:t>
            </a:r>
            <a:br>
              <a:rPr lang="hu-HU"/>
            </a:br>
            <a:r>
              <a:rPr lang="hu-HU"/>
              <a:t>alapú aratások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Oldalképek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Minőségellenőrzés</a:t>
            </a:r>
            <a:endParaRPr lang="en-US"/>
          </a:p>
        </p:txBody>
      </p:sp>
      <p:pic>
        <p:nvPicPr>
          <p:cNvPr id="38915" name="Picture 12"/>
          <p:cNvPicPr>
            <a:picLocks noChangeAspect="1" noChangeArrowheads="1"/>
          </p:cNvPicPr>
          <p:nvPr/>
        </p:nvPicPr>
        <p:blipFill>
          <a:blip r:embed="rId2"/>
          <a:srcRect r="5751"/>
          <a:stretch>
            <a:fillRect/>
          </a:stretch>
        </p:blipFill>
        <p:spPr bwMode="auto">
          <a:xfrm>
            <a:off x="2843213" y="2492375"/>
            <a:ext cx="6192837" cy="42052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268537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Tesztgyűjtemény</a:t>
            </a:r>
          </a:p>
        </p:txBody>
      </p:sp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250825" y="1200150"/>
            <a:ext cx="813752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Válogatás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Ajánlás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Tematikus</a:t>
            </a:r>
            <a:r>
              <a:rPr lang="en-US"/>
              <a:t> </a:t>
            </a:r>
            <a:r>
              <a:rPr lang="hu-HU"/>
              <a:t/>
            </a:r>
            <a:br>
              <a:rPr lang="hu-HU"/>
            </a:br>
            <a:r>
              <a:rPr lang="en-US"/>
              <a:t>aratások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Esemény </a:t>
            </a:r>
            <a:br>
              <a:rPr lang="hu-HU"/>
            </a:br>
            <a:r>
              <a:rPr lang="hu-HU"/>
              <a:t>alapú aratások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Oldalképek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Minőségellenőrzés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Metaadatok</a:t>
            </a:r>
            <a:endParaRPr lang="en-US"/>
          </a:p>
        </p:txBody>
      </p:sp>
      <p:pic>
        <p:nvPicPr>
          <p:cNvPr id="39939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1700213"/>
            <a:ext cx="6337300" cy="50704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268537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Tesztgyűjtemény</a:t>
            </a:r>
          </a:p>
        </p:txBody>
      </p:sp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250825" y="1166813"/>
            <a:ext cx="8137525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Válogatás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Ajánlás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Tematikus</a:t>
            </a:r>
            <a:r>
              <a:rPr lang="en-US"/>
              <a:t> </a:t>
            </a:r>
            <a:r>
              <a:rPr lang="hu-HU"/>
              <a:t/>
            </a:r>
            <a:br>
              <a:rPr lang="hu-HU"/>
            </a:br>
            <a:r>
              <a:rPr lang="en-US"/>
              <a:t>aratások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Esemény </a:t>
            </a:r>
            <a:br>
              <a:rPr lang="hu-HU"/>
            </a:br>
            <a:r>
              <a:rPr lang="hu-HU"/>
              <a:t>alapú aratások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Oldalképek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Minőségellenőrzés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Metaadatok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Statisztikák</a:t>
            </a:r>
            <a:endParaRPr lang="en-US"/>
          </a:p>
        </p:txBody>
      </p:sp>
      <p:pic>
        <p:nvPicPr>
          <p:cNvPr id="40963" name="Picture 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4713" y="2419350"/>
            <a:ext cx="6891337" cy="42497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61925" y="109538"/>
            <a:ext cx="2106613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Terra incognita</a:t>
            </a:r>
          </a:p>
        </p:txBody>
      </p:sp>
      <p:grpSp>
        <p:nvGrpSpPr>
          <p:cNvPr id="15362" name="Group 12"/>
          <p:cNvGrpSpPr>
            <a:grpSpLocks/>
          </p:cNvGrpSpPr>
          <p:nvPr/>
        </p:nvGrpSpPr>
        <p:grpSpPr bwMode="auto">
          <a:xfrm>
            <a:off x="107950" y="981075"/>
            <a:ext cx="8893175" cy="4924425"/>
            <a:chOff x="68" y="1145"/>
            <a:chExt cx="5602" cy="3102"/>
          </a:xfrm>
        </p:grpSpPr>
        <p:grpSp>
          <p:nvGrpSpPr>
            <p:cNvPr id="15363" name="Group 29"/>
            <p:cNvGrpSpPr>
              <a:grpSpLocks/>
            </p:cNvGrpSpPr>
            <p:nvPr/>
          </p:nvGrpSpPr>
          <p:grpSpPr bwMode="auto">
            <a:xfrm>
              <a:off x="68" y="1145"/>
              <a:ext cx="5602" cy="3102"/>
              <a:chOff x="68" y="1145"/>
              <a:chExt cx="5602" cy="3102"/>
            </a:xfrm>
          </p:grpSpPr>
          <p:pic>
            <p:nvPicPr>
              <p:cNvPr id="15366" name="Picture 21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68" y="1145"/>
                <a:ext cx="5602" cy="3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30" name="Text Box 22"/>
              <p:cNvSpPr txBox="1">
                <a:spLocks noChangeArrowheads="1"/>
              </p:cNvSpPr>
              <p:nvPr/>
            </p:nvSpPr>
            <p:spPr bwMode="auto">
              <a:xfrm>
                <a:off x="3379" y="3727"/>
                <a:ext cx="2268" cy="520"/>
              </a:xfrm>
              <a:prstGeom prst="rect">
                <a:avLst/>
              </a:prstGeom>
              <a:solidFill>
                <a:schemeClr val="bg1">
                  <a:alpha val="89999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dist="71842" dir="2700000" algn="ctr" rotWithShape="0">
                  <a:schemeClr val="accent1"/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hu-HU" sz="1600"/>
                  <a:t>Az online világ térképe </a:t>
                </a:r>
                <a:br>
                  <a:rPr lang="hu-HU" sz="1600"/>
                </a:br>
                <a:r>
                  <a:rPr lang="hu-HU" sz="1600"/>
                  <a:t>2017-ben az országdomének alá bejegyzett nevek száma alapján</a:t>
                </a:r>
              </a:p>
            </p:txBody>
          </p:sp>
        </p:grpSp>
        <p:sp>
          <p:nvSpPr>
            <p:cNvPr id="15364" name="Line 28"/>
            <p:cNvSpPr>
              <a:spLocks noChangeShapeType="1"/>
            </p:cNvSpPr>
            <p:nvPr/>
          </p:nvSpPr>
          <p:spPr bwMode="auto">
            <a:xfrm>
              <a:off x="149" y="4094"/>
              <a:ext cx="363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365" name="Oval 30"/>
            <p:cNvSpPr>
              <a:spLocks noChangeArrowheads="1"/>
            </p:cNvSpPr>
            <p:nvPr/>
          </p:nvSpPr>
          <p:spPr bwMode="auto">
            <a:xfrm>
              <a:off x="3078" y="2388"/>
              <a:ext cx="91" cy="91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268537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Tesztgyűjtemény</a:t>
            </a:r>
          </a:p>
        </p:txBody>
      </p:sp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250825" y="1166813"/>
            <a:ext cx="8137525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Válogatás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Ajánlás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Tematikus</a:t>
            </a:r>
            <a:r>
              <a:rPr lang="en-US"/>
              <a:t> </a:t>
            </a:r>
            <a:r>
              <a:rPr lang="hu-HU"/>
              <a:t/>
            </a:r>
            <a:br>
              <a:rPr lang="hu-HU"/>
            </a:br>
            <a:r>
              <a:rPr lang="en-US"/>
              <a:t>aratások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Esemény </a:t>
            </a:r>
            <a:br>
              <a:rPr lang="hu-HU"/>
            </a:br>
            <a:r>
              <a:rPr lang="hu-HU"/>
              <a:t>alapú aratások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Oldalképek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Minőségellenőrzés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Metaadatok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Statisztikák</a:t>
            </a:r>
            <a:endParaRPr lang="en-US"/>
          </a:p>
        </p:txBody>
      </p:sp>
      <p:pic>
        <p:nvPicPr>
          <p:cNvPr id="41987" name="Picture 18"/>
          <p:cNvPicPr>
            <a:picLocks noChangeAspect="1" noChangeArrowheads="1"/>
          </p:cNvPicPr>
          <p:nvPr/>
        </p:nvPicPr>
        <p:blipFill>
          <a:blip r:embed="rId2"/>
          <a:srcRect t="6522" b="7576"/>
          <a:stretch>
            <a:fillRect/>
          </a:stretch>
        </p:blipFill>
        <p:spPr bwMode="auto">
          <a:xfrm>
            <a:off x="2195513" y="1997075"/>
            <a:ext cx="6875462" cy="4724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Szolgáltatás</a:t>
            </a:r>
          </a:p>
        </p:txBody>
      </p:sp>
      <p:sp>
        <p:nvSpPr>
          <p:cNvPr id="43010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Engedélykérések</a:t>
            </a:r>
          </a:p>
        </p:txBody>
      </p:sp>
      <p:pic>
        <p:nvPicPr>
          <p:cNvPr id="43011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160338"/>
            <a:ext cx="4770437" cy="6537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Szolgáltatás</a:t>
            </a:r>
          </a:p>
        </p:txBody>
      </p:sp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250825" y="1135063"/>
            <a:ext cx="81375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Engedélykérések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Szolgáltatófelület</a:t>
            </a:r>
            <a:endParaRPr lang="en-US"/>
          </a:p>
        </p:txBody>
      </p:sp>
      <p:pic>
        <p:nvPicPr>
          <p:cNvPr id="44035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7825" y="1284288"/>
            <a:ext cx="6191250" cy="4953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Szolgáltatás</a:t>
            </a:r>
          </a:p>
        </p:txBody>
      </p:sp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81375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Engedélykérések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Szolgáltatófelület</a:t>
            </a:r>
            <a:endParaRPr lang="en-US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Metaadatok</a:t>
            </a:r>
          </a:p>
        </p:txBody>
      </p:sp>
      <p:pic>
        <p:nvPicPr>
          <p:cNvPr id="45059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8900" y="1558925"/>
            <a:ext cx="6480175" cy="51831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Szolgáltatás</a:t>
            </a:r>
          </a:p>
        </p:txBody>
      </p:sp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81375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Engedélykérések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Szolgáltatófelület</a:t>
            </a:r>
            <a:endParaRPr lang="en-US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Metaadatok</a:t>
            </a:r>
          </a:p>
        </p:txBody>
      </p:sp>
      <p:pic>
        <p:nvPicPr>
          <p:cNvPr id="46083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898525"/>
            <a:ext cx="6410325" cy="57705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Szolgáltatás</a:t>
            </a:r>
          </a:p>
        </p:txBody>
      </p:sp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8137525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Engedélykérések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Szolgáltatófelület</a:t>
            </a:r>
            <a:endParaRPr lang="en-US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Metaadatok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Kereső</a:t>
            </a:r>
            <a:r>
              <a:rPr lang="hu-HU"/>
              <a:t>k</a:t>
            </a:r>
            <a:endParaRPr lang="en-US"/>
          </a:p>
        </p:txBody>
      </p:sp>
      <p:pic>
        <p:nvPicPr>
          <p:cNvPr id="47107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1268413"/>
            <a:ext cx="6840537" cy="5473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Szolgáltatás</a:t>
            </a:r>
          </a:p>
        </p:txBody>
      </p:sp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8137525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Engedélykérések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Szolgáltatófelület</a:t>
            </a:r>
            <a:endParaRPr lang="en-US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Metaadatok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Kereső</a:t>
            </a:r>
            <a:r>
              <a:rPr lang="hu-HU"/>
              <a:t>k</a:t>
            </a:r>
            <a:endParaRPr lang="en-US"/>
          </a:p>
        </p:txBody>
      </p:sp>
      <p:pic>
        <p:nvPicPr>
          <p:cNvPr id="48131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1052513"/>
            <a:ext cx="7129463" cy="570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Szolgáltatás</a:t>
            </a:r>
          </a:p>
        </p:txBody>
      </p:sp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8137525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Engedélykérések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Szolgáltatófelület</a:t>
            </a:r>
            <a:endParaRPr lang="en-US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Metaadatok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Kereső</a:t>
            </a:r>
            <a:r>
              <a:rPr lang="hu-HU"/>
              <a:t>k</a:t>
            </a:r>
            <a:endParaRPr lang="en-US"/>
          </a:p>
        </p:txBody>
      </p:sp>
      <p:pic>
        <p:nvPicPr>
          <p:cNvPr id="49155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052513"/>
            <a:ext cx="7199313" cy="56292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Webtér</a:t>
            </a:r>
          </a:p>
        </p:txBody>
      </p:sp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8137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A .hu alatt bejegyzett </a:t>
            </a:r>
            <a:r>
              <a:rPr lang="hu-HU"/>
              <a:t/>
            </a:r>
            <a:br>
              <a:rPr lang="hu-HU"/>
            </a:br>
            <a:r>
              <a:rPr lang="en-US"/>
              <a:t>domain nevek</a:t>
            </a:r>
          </a:p>
        </p:txBody>
      </p:sp>
      <p:grpSp>
        <p:nvGrpSpPr>
          <p:cNvPr id="50179" name="Group 8"/>
          <p:cNvGrpSpPr>
            <a:grpSpLocks/>
          </p:cNvGrpSpPr>
          <p:nvPr/>
        </p:nvGrpSpPr>
        <p:grpSpPr bwMode="auto">
          <a:xfrm>
            <a:off x="3132138" y="692150"/>
            <a:ext cx="5903912" cy="6046788"/>
            <a:chOff x="1519" y="300"/>
            <a:chExt cx="4037" cy="3945"/>
          </a:xfrm>
        </p:grpSpPr>
        <p:pic>
          <p:nvPicPr>
            <p:cNvPr id="50180" name="Picture 6"/>
            <p:cNvPicPr>
              <a:picLocks noChangeAspect="1" noChangeArrowheads="1"/>
            </p:cNvPicPr>
            <p:nvPr/>
          </p:nvPicPr>
          <p:blipFill>
            <a:blip r:embed="rId2"/>
            <a:srcRect l="8202" r="9946"/>
            <a:stretch>
              <a:fillRect/>
            </a:stretch>
          </p:blipFill>
          <p:spPr bwMode="auto">
            <a:xfrm>
              <a:off x="1519" y="300"/>
              <a:ext cx="4037" cy="394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0181" name="Rectangle 7"/>
            <p:cNvSpPr>
              <a:spLocks noChangeArrowheads="1"/>
            </p:cNvSpPr>
            <p:nvPr/>
          </p:nvSpPr>
          <p:spPr bwMode="auto">
            <a:xfrm>
              <a:off x="1655" y="3974"/>
              <a:ext cx="1769" cy="18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Webtér</a:t>
            </a:r>
          </a:p>
        </p:txBody>
      </p:sp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8137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A .hu alatt bejegyzett </a:t>
            </a:r>
            <a:r>
              <a:rPr lang="hu-HU"/>
              <a:t/>
            </a:r>
            <a:br>
              <a:rPr lang="hu-HU"/>
            </a:br>
            <a:r>
              <a:rPr lang="en-US"/>
              <a:t>domain nevek</a:t>
            </a:r>
          </a:p>
        </p:txBody>
      </p:sp>
      <p:pic>
        <p:nvPicPr>
          <p:cNvPr id="51203" name="Picture 9"/>
          <p:cNvPicPr>
            <a:picLocks noChangeAspect="1" noChangeArrowheads="1"/>
          </p:cNvPicPr>
          <p:nvPr/>
        </p:nvPicPr>
        <p:blipFill>
          <a:blip r:embed="rId2"/>
          <a:srcRect r="1636"/>
          <a:stretch>
            <a:fillRect/>
          </a:stretch>
        </p:blipFill>
        <p:spPr bwMode="auto">
          <a:xfrm>
            <a:off x="2700338" y="1565275"/>
            <a:ext cx="6372225" cy="5181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 b="1"/>
              <a:t>Magyar webtér</a:t>
            </a:r>
            <a:r>
              <a:rPr lang="en-US"/>
              <a:t>: A magyarországi domén </a:t>
            </a:r>
            <a:r>
              <a:rPr lang="hu-HU"/>
              <a:t>(.hu) </a:t>
            </a:r>
            <a:r>
              <a:rPr lang="en-US"/>
              <a:t>alá bejegyzett címeken lévő webhelyek, valamint a külföldi doméneken magyar természetes vagy jogi személyek által létrehozott webhelyek összessége a jelenben, továbbá minden olyan egyéb weboldal az élő weben, amelyet magyar célközönségnek szánnak</a:t>
            </a:r>
            <a:r>
              <a:rPr lang="hu-HU"/>
              <a:t> vagy magyar vonatkozású</a:t>
            </a:r>
            <a:r>
              <a:rPr lang="en-US"/>
              <a:t>.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 b="1"/>
              <a:t>Magyar webtartalom</a:t>
            </a:r>
            <a:r>
              <a:rPr lang="en-US"/>
              <a:t>: A magyar webtérben létező vagy valaha létezett digitális tartalmak összessége, beleértve tehát azokat is, amelyek már az élő weben nem elérhetők, de valahol (pl. egy webarchívumban vagy egy tárolóeszközön) megőrződtek.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 b="1"/>
              <a:t>Magyar webarchívum:</a:t>
            </a:r>
            <a:r>
              <a:rPr lang="hu-HU"/>
              <a:t> A magyar webtartalom nyilvános, illetve korlátozottan nyilvános, </a:t>
            </a:r>
            <a:r>
              <a:rPr lang="en-US"/>
              <a:t>azon bel</a:t>
            </a:r>
            <a:r>
              <a:rPr lang="hu-HU"/>
              <a:t>ül pedig kiemelten a kulturális, a tudományos, az oktatási és a közéleti jellegű részeinek ismétlődő mentéseiből álló gyűjteménye, hosszú távú megőrzési, kutatási, oktatási, hivatkozhatósági, bizonyíthatósági, helyreállíthatósági és egyéb célokra.</a:t>
            </a:r>
            <a:endParaRPr lang="en-US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95288" y="333375"/>
            <a:ext cx="1368425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Fogalmak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Webtér</a:t>
            </a:r>
          </a:p>
        </p:txBody>
      </p:sp>
      <p:sp>
        <p:nvSpPr>
          <p:cNvPr id="52226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81375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A .hu alatt bejegyzett </a:t>
            </a:r>
            <a:r>
              <a:rPr lang="hu-HU"/>
              <a:t/>
            </a:r>
            <a:br>
              <a:rPr lang="hu-HU"/>
            </a:br>
            <a:r>
              <a:rPr lang="en-US"/>
              <a:t>domain nevek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Domén-szint</a:t>
            </a:r>
            <a:r>
              <a:rPr lang="hu-HU"/>
              <a:t>ű</a:t>
            </a:r>
            <a:r>
              <a:rPr lang="en-US"/>
              <a:t> aratás</a:t>
            </a:r>
          </a:p>
        </p:txBody>
      </p:sp>
      <p:pic>
        <p:nvPicPr>
          <p:cNvPr id="52227" name="Picture 10"/>
          <p:cNvPicPr>
            <a:picLocks noChangeAspect="1" noChangeArrowheads="1"/>
          </p:cNvPicPr>
          <p:nvPr/>
        </p:nvPicPr>
        <p:blipFill>
          <a:blip r:embed="rId2"/>
          <a:srcRect r="52527"/>
          <a:stretch>
            <a:fillRect/>
          </a:stretch>
        </p:blipFill>
        <p:spPr bwMode="auto">
          <a:xfrm>
            <a:off x="5108575" y="549275"/>
            <a:ext cx="3640138" cy="61356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Webtér</a:t>
            </a:r>
          </a:p>
        </p:txBody>
      </p:sp>
      <p:sp>
        <p:nvSpPr>
          <p:cNvPr id="53250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813752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A .hu alatt bejegyzett </a:t>
            </a:r>
            <a:r>
              <a:rPr lang="hu-HU"/>
              <a:t/>
            </a:r>
            <a:br>
              <a:rPr lang="hu-HU"/>
            </a:br>
            <a:r>
              <a:rPr lang="en-US"/>
              <a:t>domain nevek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Domén-szint</a:t>
            </a:r>
            <a:r>
              <a:rPr lang="hu-HU"/>
              <a:t>ű</a:t>
            </a:r>
            <a:r>
              <a:rPr lang="en-US"/>
              <a:t> aratás</a:t>
            </a:r>
          </a:p>
        </p:txBody>
      </p:sp>
      <p:pic>
        <p:nvPicPr>
          <p:cNvPr id="53251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1711325"/>
            <a:ext cx="6011862" cy="50307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Webtér</a:t>
            </a:r>
          </a:p>
        </p:txBody>
      </p:sp>
      <p:sp>
        <p:nvSpPr>
          <p:cNvPr id="54274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81375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A .hu alatt bejegyzett </a:t>
            </a:r>
            <a:r>
              <a:rPr lang="hu-HU"/>
              <a:t/>
            </a:r>
            <a:br>
              <a:rPr lang="hu-HU"/>
            </a:br>
            <a:r>
              <a:rPr lang="en-US"/>
              <a:t>domain nevek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Domén-szint</a:t>
            </a:r>
            <a:r>
              <a:rPr lang="hu-HU"/>
              <a:t>ű</a:t>
            </a:r>
            <a:r>
              <a:rPr lang="en-US"/>
              <a:t> aratás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Statisztika</a:t>
            </a:r>
            <a:endParaRPr lang="en-US"/>
          </a:p>
        </p:txBody>
      </p:sp>
      <p:pic>
        <p:nvPicPr>
          <p:cNvPr id="54275" name="Picture 13"/>
          <p:cNvPicPr>
            <a:picLocks noChangeAspect="1" noChangeArrowheads="1"/>
          </p:cNvPicPr>
          <p:nvPr/>
        </p:nvPicPr>
        <p:blipFill>
          <a:blip r:embed="rId2"/>
          <a:srcRect b="5524"/>
          <a:stretch>
            <a:fillRect/>
          </a:stretch>
        </p:blipFill>
        <p:spPr bwMode="auto">
          <a:xfrm>
            <a:off x="2195513" y="2289175"/>
            <a:ext cx="6840537" cy="44529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339975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Kapcsolatépítés</a:t>
            </a:r>
          </a:p>
        </p:txBody>
      </p:sp>
      <p:sp>
        <p:nvSpPr>
          <p:cNvPr id="55298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8137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IIPC csatlakozás</a:t>
            </a:r>
            <a:endParaRPr lang="hu-HU"/>
          </a:p>
        </p:txBody>
      </p:sp>
      <p:pic>
        <p:nvPicPr>
          <p:cNvPr id="55299" name="Picture 6"/>
          <p:cNvPicPr>
            <a:picLocks noChangeAspect="1" noChangeArrowheads="1"/>
          </p:cNvPicPr>
          <p:nvPr/>
        </p:nvPicPr>
        <p:blipFill>
          <a:blip r:embed="rId2"/>
          <a:srcRect l="6627" t="1202" r="8969"/>
          <a:stretch>
            <a:fillRect/>
          </a:stretch>
        </p:blipFill>
        <p:spPr bwMode="auto">
          <a:xfrm>
            <a:off x="2627313" y="692150"/>
            <a:ext cx="6408737" cy="6000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339975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Kapcsolatépítés</a:t>
            </a:r>
          </a:p>
        </p:txBody>
      </p:sp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8137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IIPC csatlakozás</a:t>
            </a:r>
          </a:p>
        </p:txBody>
      </p:sp>
      <p:pic>
        <p:nvPicPr>
          <p:cNvPr id="56323" name="Picture 7"/>
          <p:cNvPicPr>
            <a:picLocks noChangeAspect="1" noChangeArrowheads="1"/>
          </p:cNvPicPr>
          <p:nvPr/>
        </p:nvPicPr>
        <p:blipFill>
          <a:blip r:embed="rId2"/>
          <a:srcRect l="1825" r="5414" b="3786"/>
          <a:stretch>
            <a:fillRect/>
          </a:stretch>
        </p:blipFill>
        <p:spPr bwMode="auto">
          <a:xfrm>
            <a:off x="2663825" y="1370013"/>
            <a:ext cx="6300788" cy="52276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339975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Kapcsolatépítés</a:t>
            </a:r>
          </a:p>
        </p:txBody>
      </p:sp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813752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IIPC csatlakozás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Kapcsolatfelvétel </a:t>
            </a:r>
            <a:r>
              <a:rPr lang="hu-HU"/>
              <a:t/>
            </a:r>
            <a:br>
              <a:rPr lang="hu-HU"/>
            </a:br>
            <a:r>
              <a:rPr lang="hu-HU"/>
              <a:t>külföldi </a:t>
            </a:r>
            <a:r>
              <a:rPr lang="en-US"/>
              <a:t>webarchívumokkal</a:t>
            </a:r>
          </a:p>
        </p:txBody>
      </p:sp>
      <p:pic>
        <p:nvPicPr>
          <p:cNvPr id="57347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2325688"/>
            <a:ext cx="6624637" cy="44164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339975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Kapcsolatépítés</a:t>
            </a:r>
          </a:p>
        </p:txBody>
      </p:sp>
      <p:sp>
        <p:nvSpPr>
          <p:cNvPr id="58370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81375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IIPC csatlakozás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Kapcsolatfelvétel </a:t>
            </a:r>
            <a:r>
              <a:rPr lang="hu-HU"/>
              <a:t/>
            </a:r>
            <a:br>
              <a:rPr lang="hu-HU"/>
            </a:br>
            <a:r>
              <a:rPr lang="hu-HU"/>
              <a:t>külföldi </a:t>
            </a:r>
            <a:r>
              <a:rPr lang="en-US"/>
              <a:t>webarchívumokkal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Kapcsolatok </a:t>
            </a:r>
            <a:br>
              <a:rPr lang="hu-HU"/>
            </a:br>
            <a:r>
              <a:rPr lang="hu-HU"/>
              <a:t>magyar intézményekkel</a:t>
            </a:r>
            <a:endParaRPr lang="en-US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endParaRPr lang="en-US"/>
          </a:p>
        </p:txBody>
      </p:sp>
      <p:pic>
        <p:nvPicPr>
          <p:cNvPr id="58371" name="Picture 10"/>
          <p:cNvPicPr>
            <a:picLocks noChangeAspect="1" noChangeArrowheads="1"/>
          </p:cNvPicPr>
          <p:nvPr/>
        </p:nvPicPr>
        <p:blipFill>
          <a:blip r:embed="rId2"/>
          <a:srcRect l="-64" t="5615" r="33588"/>
          <a:stretch>
            <a:fillRect/>
          </a:stretch>
        </p:blipFill>
        <p:spPr bwMode="auto">
          <a:xfrm>
            <a:off x="3635375" y="476250"/>
            <a:ext cx="5453063" cy="61928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339975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Kapcsolatépítés</a:t>
            </a:r>
          </a:p>
        </p:txBody>
      </p:sp>
      <p:sp>
        <p:nvSpPr>
          <p:cNvPr id="59394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813752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IIPC csatlakozás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Kapcsolatfelvétel </a:t>
            </a:r>
            <a:r>
              <a:rPr lang="hu-HU"/>
              <a:t/>
            </a:r>
            <a:br>
              <a:rPr lang="hu-HU"/>
            </a:br>
            <a:r>
              <a:rPr lang="hu-HU"/>
              <a:t>külföldi </a:t>
            </a:r>
            <a:r>
              <a:rPr lang="en-US"/>
              <a:t>webarchívumokkal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Kapcsolatok </a:t>
            </a:r>
            <a:br>
              <a:rPr lang="hu-HU"/>
            </a:br>
            <a:r>
              <a:rPr lang="hu-HU"/>
              <a:t>magyar intézményekkel</a:t>
            </a:r>
            <a:endParaRPr lang="en-US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endParaRPr lang="en-US"/>
          </a:p>
        </p:txBody>
      </p:sp>
      <p:pic>
        <p:nvPicPr>
          <p:cNvPr id="59395" name="Picture 11"/>
          <p:cNvPicPr>
            <a:picLocks noChangeAspect="1" noChangeArrowheads="1"/>
          </p:cNvPicPr>
          <p:nvPr/>
        </p:nvPicPr>
        <p:blipFill>
          <a:blip r:embed="rId2"/>
          <a:srcRect t="9503" b="10686"/>
          <a:stretch>
            <a:fillRect/>
          </a:stretch>
        </p:blipFill>
        <p:spPr bwMode="auto">
          <a:xfrm>
            <a:off x="3275013" y="3062288"/>
            <a:ext cx="5761037" cy="3679825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339975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Kapcsolatépítés</a:t>
            </a:r>
          </a:p>
        </p:txBody>
      </p:sp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813752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IIPC csatlakozás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Kapcsolatfelvétel </a:t>
            </a:r>
            <a:r>
              <a:rPr lang="hu-HU"/>
              <a:t/>
            </a:r>
            <a:br>
              <a:rPr lang="hu-HU"/>
            </a:br>
            <a:r>
              <a:rPr lang="hu-HU"/>
              <a:t>külföldi </a:t>
            </a:r>
            <a:r>
              <a:rPr lang="en-US"/>
              <a:t>webarchívumokkal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Kapcsolatok </a:t>
            </a:r>
            <a:br>
              <a:rPr lang="hu-HU"/>
            </a:br>
            <a:r>
              <a:rPr lang="hu-HU"/>
              <a:t>magyar intézményekkel</a:t>
            </a:r>
            <a:endParaRPr lang="en-US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Részvétel a </a:t>
            </a:r>
            <a:r>
              <a:rPr lang="hu-HU"/>
              <a:t/>
            </a:r>
            <a:br>
              <a:rPr lang="hu-HU"/>
            </a:br>
            <a:r>
              <a:rPr lang="en-US"/>
              <a:t>szakmai rendezvényeken</a:t>
            </a:r>
          </a:p>
        </p:txBody>
      </p:sp>
      <p:pic>
        <p:nvPicPr>
          <p:cNvPr id="60419" name="Picture 12"/>
          <p:cNvPicPr>
            <a:picLocks noChangeAspect="1" noChangeArrowheads="1"/>
          </p:cNvPicPr>
          <p:nvPr/>
        </p:nvPicPr>
        <p:blipFill>
          <a:blip r:embed="rId2"/>
          <a:srcRect t="3384" b="3360"/>
          <a:stretch>
            <a:fillRect/>
          </a:stretch>
        </p:blipFill>
        <p:spPr bwMode="auto">
          <a:xfrm>
            <a:off x="3563938" y="2660650"/>
            <a:ext cx="5472112" cy="40814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484437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Ismeretterjesztés</a:t>
            </a:r>
          </a:p>
        </p:txBody>
      </p:sp>
      <p:sp>
        <p:nvSpPr>
          <p:cNvPr id="61442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MIA Wiki </a:t>
            </a:r>
          </a:p>
        </p:txBody>
      </p:sp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1182688"/>
            <a:ext cx="6767512" cy="541496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16"/>
          <p:cNvGrpSpPr>
            <a:grpSpLocks/>
          </p:cNvGrpSpPr>
          <p:nvPr/>
        </p:nvGrpSpPr>
        <p:grpSpPr bwMode="auto">
          <a:xfrm>
            <a:off x="107950" y="44450"/>
            <a:ext cx="7777163" cy="6697663"/>
            <a:chOff x="113" y="73"/>
            <a:chExt cx="4899" cy="4219"/>
          </a:xfrm>
        </p:grpSpPr>
        <p:pic>
          <p:nvPicPr>
            <p:cNvPr id="17410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3" y="372"/>
              <a:ext cx="4899" cy="3920"/>
            </a:xfrm>
            <a:prstGeom prst="rect">
              <a:avLst/>
            </a:prstGeom>
            <a:solidFill>
              <a:schemeClr val="bg1">
                <a:alpha val="89803"/>
              </a:schemeClr>
            </a:solidFill>
            <a:ln w="9525" algn="ctr">
              <a:noFill/>
              <a:miter lim="800000"/>
              <a:headEnd/>
              <a:tailEnd/>
            </a:ln>
          </p:spPr>
        </p:pic>
        <p:sp>
          <p:nvSpPr>
            <p:cNvPr id="16391" name="Text Box 7"/>
            <p:cNvSpPr txBox="1">
              <a:spLocks noChangeArrowheads="1"/>
            </p:cNvSpPr>
            <p:nvPr/>
          </p:nvSpPr>
          <p:spPr bwMode="auto">
            <a:xfrm>
              <a:off x="113" y="73"/>
              <a:ext cx="2041" cy="250"/>
            </a:xfrm>
            <a:prstGeom prst="rect">
              <a:avLst/>
            </a:prstGeom>
            <a:solidFill>
              <a:schemeClr val="bg1">
                <a:alpha val="89999"/>
              </a:schemeClr>
            </a:solidFill>
            <a:ln w="9525" algn="ctr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accent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hu-HU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Feladattábla 2017. május</a:t>
              </a:r>
              <a:r>
                <a:rPr lang="hu-HU">
                  <a:solidFill>
                    <a:schemeClr val="accent2"/>
                  </a:solidFill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484437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Ismeretterjesztés</a:t>
            </a:r>
          </a:p>
        </p:txBody>
      </p:sp>
      <p:sp>
        <p:nvSpPr>
          <p:cNvPr id="62466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MIA Wiki 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Szakirodalmi </a:t>
            </a:r>
            <a:r>
              <a:rPr lang="hu-HU"/>
              <a:t/>
            </a:r>
            <a:br>
              <a:rPr lang="hu-HU"/>
            </a:br>
            <a:r>
              <a:rPr lang="hu-HU"/>
              <a:t>bibliográfia</a:t>
            </a:r>
          </a:p>
        </p:txBody>
      </p:sp>
      <p:pic>
        <p:nvPicPr>
          <p:cNvPr id="6246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0488" y="1168400"/>
            <a:ext cx="6334125" cy="5068888"/>
          </a:xfrm>
          <a:prstGeom prst="rect">
            <a:avLst/>
          </a:prstGeom>
          <a:noFill/>
          <a:ln w="12700" algn="ctr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484437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Ismeretterjesztés</a:t>
            </a:r>
          </a:p>
        </p:txBody>
      </p:sp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MIA Wiki 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Szakirodalmi </a:t>
            </a:r>
            <a:r>
              <a:rPr lang="hu-HU"/>
              <a:t/>
            </a:r>
            <a:br>
              <a:rPr lang="hu-HU"/>
            </a:br>
            <a:r>
              <a:rPr lang="hu-HU"/>
              <a:t>bibliográfia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Levelezőcsoport</a:t>
            </a:r>
            <a:endParaRPr lang="en-US"/>
          </a:p>
        </p:txBody>
      </p:sp>
      <p:grpSp>
        <p:nvGrpSpPr>
          <p:cNvPr id="63491" name="Group 18"/>
          <p:cNvGrpSpPr>
            <a:grpSpLocks/>
          </p:cNvGrpSpPr>
          <p:nvPr/>
        </p:nvGrpSpPr>
        <p:grpSpPr bwMode="auto">
          <a:xfrm>
            <a:off x="2771775" y="2276475"/>
            <a:ext cx="6265863" cy="4465638"/>
            <a:chOff x="431" y="796"/>
            <a:chExt cx="5307" cy="3451"/>
          </a:xfrm>
        </p:grpSpPr>
        <p:pic>
          <p:nvPicPr>
            <p:cNvPr id="63492" name="Picture 7"/>
            <p:cNvPicPr>
              <a:picLocks noChangeAspect="1" noChangeArrowheads="1"/>
            </p:cNvPicPr>
            <p:nvPr/>
          </p:nvPicPr>
          <p:blipFill>
            <a:blip r:embed="rId2"/>
            <a:srcRect r="1849" b="20200"/>
            <a:stretch>
              <a:fillRect/>
            </a:stretch>
          </p:blipFill>
          <p:spPr bwMode="auto">
            <a:xfrm>
              <a:off x="431" y="796"/>
              <a:ext cx="5307" cy="3451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3493" name="Rectangle 8"/>
            <p:cNvSpPr>
              <a:spLocks noChangeArrowheads="1"/>
            </p:cNvSpPr>
            <p:nvPr/>
          </p:nvSpPr>
          <p:spPr bwMode="auto">
            <a:xfrm>
              <a:off x="2653" y="3702"/>
              <a:ext cx="907" cy="18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484437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Ismeretterjesztés</a:t>
            </a:r>
          </a:p>
        </p:txBody>
      </p:sp>
      <p:sp>
        <p:nvSpPr>
          <p:cNvPr id="64514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MIA Wiki 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Szakirodalmi </a:t>
            </a:r>
            <a:r>
              <a:rPr lang="hu-HU"/>
              <a:t/>
            </a:r>
            <a:br>
              <a:rPr lang="hu-HU"/>
            </a:br>
            <a:r>
              <a:rPr lang="hu-HU"/>
              <a:t>bibliográfia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Levelezőcsoport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El</a:t>
            </a:r>
            <a:r>
              <a:rPr lang="hu-HU"/>
              <a:t>ő</a:t>
            </a:r>
            <a:r>
              <a:rPr lang="en-US"/>
              <a:t>adások</a:t>
            </a:r>
          </a:p>
        </p:txBody>
      </p:sp>
      <p:pic>
        <p:nvPicPr>
          <p:cNvPr id="64515" name="Picture 10"/>
          <p:cNvPicPr>
            <a:picLocks noChangeAspect="1" noChangeArrowheads="1"/>
          </p:cNvPicPr>
          <p:nvPr/>
        </p:nvPicPr>
        <p:blipFill>
          <a:blip r:embed="rId2"/>
          <a:srcRect t="3282" b="4646"/>
          <a:stretch>
            <a:fillRect/>
          </a:stretch>
        </p:blipFill>
        <p:spPr bwMode="auto">
          <a:xfrm>
            <a:off x="2700338" y="2149475"/>
            <a:ext cx="6332537" cy="46640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484437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Ismeretterjesztés</a:t>
            </a:r>
          </a:p>
        </p:txBody>
      </p:sp>
      <p:sp>
        <p:nvSpPr>
          <p:cNvPr id="65538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MIA Wiki 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Szakirodalmi </a:t>
            </a:r>
            <a:r>
              <a:rPr lang="hu-HU"/>
              <a:t/>
            </a:r>
            <a:br>
              <a:rPr lang="hu-HU"/>
            </a:br>
            <a:r>
              <a:rPr lang="hu-HU"/>
              <a:t>bibliográfia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Levelezőcsoport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El</a:t>
            </a:r>
            <a:r>
              <a:rPr lang="hu-HU"/>
              <a:t>ő</a:t>
            </a:r>
            <a:r>
              <a:rPr lang="en-US"/>
              <a:t>adások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Publikációk</a:t>
            </a:r>
          </a:p>
        </p:txBody>
      </p:sp>
      <p:pic>
        <p:nvPicPr>
          <p:cNvPr id="65539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4225" y="404813"/>
            <a:ext cx="5711825" cy="62372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484437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Ismeretterjesztés</a:t>
            </a:r>
          </a:p>
        </p:txBody>
      </p:sp>
      <p:sp>
        <p:nvSpPr>
          <p:cNvPr id="66562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MIA Wiki 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Szakirodalmi </a:t>
            </a:r>
            <a:r>
              <a:rPr lang="hu-HU"/>
              <a:t/>
            </a:r>
            <a:br>
              <a:rPr lang="hu-HU"/>
            </a:br>
            <a:r>
              <a:rPr lang="hu-HU"/>
              <a:t>bibliográfia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Levelezőcsoport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El</a:t>
            </a:r>
            <a:r>
              <a:rPr lang="hu-HU"/>
              <a:t>ő</a:t>
            </a:r>
            <a:r>
              <a:rPr lang="en-US"/>
              <a:t>adások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Publikációk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Tanfolyam</a:t>
            </a:r>
          </a:p>
        </p:txBody>
      </p:sp>
      <p:pic>
        <p:nvPicPr>
          <p:cNvPr id="66563" name="Picture 13"/>
          <p:cNvPicPr>
            <a:picLocks noChangeAspect="1" noChangeArrowheads="1"/>
          </p:cNvPicPr>
          <p:nvPr/>
        </p:nvPicPr>
        <p:blipFill>
          <a:blip r:embed="rId2"/>
          <a:srcRect l="21907" t="5960" r="23083" b="7115"/>
          <a:stretch>
            <a:fillRect/>
          </a:stretch>
        </p:blipFill>
        <p:spPr bwMode="auto">
          <a:xfrm>
            <a:off x="3563938" y="333375"/>
            <a:ext cx="4840287" cy="61198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484437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Ismeretterjesztés</a:t>
            </a:r>
          </a:p>
        </p:txBody>
      </p:sp>
      <p:sp>
        <p:nvSpPr>
          <p:cNvPr id="67586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MIA Wiki 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Szakirodalmi </a:t>
            </a:r>
            <a:r>
              <a:rPr lang="hu-HU"/>
              <a:t>bibliográfia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Levelezőcsoport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El</a:t>
            </a:r>
            <a:r>
              <a:rPr lang="hu-HU"/>
              <a:t>ő</a:t>
            </a:r>
            <a:r>
              <a:rPr lang="en-US"/>
              <a:t>adások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Publikációk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Tanfolyam</a:t>
            </a:r>
          </a:p>
        </p:txBody>
      </p:sp>
      <p:pic>
        <p:nvPicPr>
          <p:cNvPr id="67587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0" y="2376488"/>
            <a:ext cx="6877050" cy="44370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1908175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Jogi keret</a:t>
            </a:r>
          </a:p>
        </p:txBody>
      </p:sp>
      <p:sp>
        <p:nvSpPr>
          <p:cNvPr id="68610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E</a:t>
            </a:r>
            <a:r>
              <a:rPr lang="en-US"/>
              <a:t>ngedélykér</a:t>
            </a:r>
            <a:r>
              <a:rPr lang="hu-HU"/>
              <a:t>ő</a:t>
            </a:r>
            <a:r>
              <a:rPr lang="en-US"/>
              <a:t> levél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Szerz</a:t>
            </a:r>
            <a:r>
              <a:rPr lang="hu-HU"/>
              <a:t>ő</a:t>
            </a:r>
            <a:r>
              <a:rPr lang="en-US"/>
              <a:t>dé</a:t>
            </a:r>
            <a:r>
              <a:rPr lang="hu-HU"/>
              <a:t>s</a:t>
            </a:r>
            <a:r>
              <a:rPr lang="en-US"/>
              <a:t> </a:t>
            </a:r>
            <a:r>
              <a:rPr lang="hu-HU"/>
              <a:t>a tartalomgazdákkal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B</a:t>
            </a:r>
            <a:r>
              <a:rPr lang="en-US"/>
              <a:t>els</a:t>
            </a:r>
            <a:r>
              <a:rPr lang="hu-HU"/>
              <a:t>ő</a:t>
            </a:r>
            <a:r>
              <a:rPr lang="en-US"/>
              <a:t> szabályzatok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T</a:t>
            </a:r>
            <a:r>
              <a:rPr lang="en-US"/>
              <a:t>örvény</a:t>
            </a:r>
            <a:r>
              <a:rPr lang="hu-HU"/>
              <a:t>alkotás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2268537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Projektzárás</a:t>
            </a:r>
          </a:p>
        </p:txBody>
      </p:sp>
      <p:sp>
        <p:nvSpPr>
          <p:cNvPr id="69634" name="Text Box 4"/>
          <p:cNvSpPr txBox="1">
            <a:spLocks noChangeArrowheads="1"/>
          </p:cNvSpPr>
          <p:nvPr/>
        </p:nvSpPr>
        <p:spPr bwMode="auto">
          <a:xfrm>
            <a:off x="395288" y="1125538"/>
            <a:ext cx="81375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Útmutatók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Projektbes</a:t>
            </a:r>
            <a:r>
              <a:rPr lang="hu-HU"/>
              <a:t>zámoló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R</a:t>
            </a:r>
            <a:r>
              <a:rPr lang="en-US"/>
              <a:t>endszerterv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en-US"/>
              <a:t>Fenntarthatósági terv</a:t>
            </a:r>
            <a:endParaRPr lang="hu-HU"/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Új honlap terv</a:t>
            </a:r>
            <a:endParaRPr lang="en-US"/>
          </a:p>
        </p:txBody>
      </p:sp>
      <p:pic>
        <p:nvPicPr>
          <p:cNvPr id="69635" name="Picture 6"/>
          <p:cNvPicPr>
            <a:picLocks noChangeAspect="1" noChangeArrowheads="1"/>
          </p:cNvPicPr>
          <p:nvPr/>
        </p:nvPicPr>
        <p:blipFill>
          <a:blip r:embed="rId2"/>
          <a:srcRect r="5893"/>
          <a:stretch>
            <a:fillRect/>
          </a:stretch>
        </p:blipFill>
        <p:spPr bwMode="auto">
          <a:xfrm>
            <a:off x="3348038" y="1700213"/>
            <a:ext cx="5616575" cy="49323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792163" y="5734050"/>
            <a:ext cx="75612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540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Köszönöm a figyelmet!</a:t>
            </a:r>
          </a:p>
        </p:txBody>
      </p:sp>
      <p:grpSp>
        <p:nvGrpSpPr>
          <p:cNvPr id="70658" name="Group 11"/>
          <p:cNvGrpSpPr>
            <a:grpSpLocks/>
          </p:cNvGrpSpPr>
          <p:nvPr/>
        </p:nvGrpSpPr>
        <p:grpSpPr bwMode="auto">
          <a:xfrm>
            <a:off x="755650" y="404813"/>
            <a:ext cx="7704138" cy="5268912"/>
            <a:chOff x="476" y="255"/>
            <a:chExt cx="4853" cy="3319"/>
          </a:xfrm>
        </p:grpSpPr>
        <p:pic>
          <p:nvPicPr>
            <p:cNvPr id="70659" name="Picture 7"/>
            <p:cNvPicPr>
              <a:picLocks noChangeAspect="1" noChangeArrowheads="1"/>
            </p:cNvPicPr>
            <p:nvPr/>
          </p:nvPicPr>
          <p:blipFill>
            <a:blip r:embed="rId2"/>
            <a:srcRect t="1392"/>
            <a:stretch>
              <a:fillRect/>
            </a:stretch>
          </p:blipFill>
          <p:spPr bwMode="auto">
            <a:xfrm>
              <a:off x="476" y="255"/>
              <a:ext cx="4853" cy="3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6" name="Text Box 10"/>
            <p:cNvSpPr txBox="1">
              <a:spLocks noChangeArrowheads="1"/>
            </p:cNvSpPr>
            <p:nvPr/>
          </p:nvSpPr>
          <p:spPr bwMode="auto">
            <a:xfrm>
              <a:off x="3787" y="3294"/>
              <a:ext cx="1497" cy="212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hu-HU" sz="1600"/>
                <a:t>Forrás: themeforest.net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Group 14"/>
          <p:cNvGrpSpPr>
            <a:grpSpLocks/>
          </p:cNvGrpSpPr>
          <p:nvPr/>
        </p:nvGrpSpPr>
        <p:grpSpPr bwMode="auto">
          <a:xfrm>
            <a:off x="1763713" y="44450"/>
            <a:ext cx="5815012" cy="6742113"/>
            <a:chOff x="2064" y="28"/>
            <a:chExt cx="3663" cy="4247"/>
          </a:xfrm>
        </p:grpSpPr>
        <p:pic>
          <p:nvPicPr>
            <p:cNvPr id="18434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64" y="28"/>
              <a:ext cx="3663" cy="4247"/>
            </a:xfrm>
            <a:prstGeom prst="rect">
              <a:avLst/>
            </a:prstGeom>
            <a:solidFill>
              <a:schemeClr val="bg1">
                <a:alpha val="89803"/>
              </a:schemeClr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6396" name="Text Box 12"/>
            <p:cNvSpPr txBox="1">
              <a:spLocks noChangeArrowheads="1"/>
            </p:cNvSpPr>
            <p:nvPr/>
          </p:nvSpPr>
          <p:spPr bwMode="auto">
            <a:xfrm>
              <a:off x="3560" y="4016"/>
              <a:ext cx="2132" cy="250"/>
            </a:xfrm>
            <a:prstGeom prst="rect">
              <a:avLst/>
            </a:prstGeom>
            <a:solidFill>
              <a:schemeClr val="bg1">
                <a:alpha val="89999"/>
              </a:schemeClr>
            </a:solidFill>
            <a:ln w="9525" algn="ctr">
              <a:noFill/>
              <a:miter lim="800000"/>
              <a:headEnd/>
              <a:tailEnd/>
            </a:ln>
            <a:effectLst>
              <a:outerShdw dist="71842" dir="2700000" algn="ctr" rotWithShape="0">
                <a:schemeClr val="accent1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hu-HU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Feladattábla 2018. október</a:t>
              </a:r>
              <a:r>
                <a:rPr lang="hu-HU">
                  <a:solidFill>
                    <a:schemeClr val="accent2"/>
                  </a:solidFill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Projektkezdés</a:t>
            </a:r>
          </a:p>
        </p:txBody>
      </p:sp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395288" y="1125538"/>
            <a:ext cx="81375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K</a:t>
            </a:r>
            <a:r>
              <a:rPr lang="en-US"/>
              <a:t>oncepció</a:t>
            </a:r>
            <a:r>
              <a:rPr lang="hu-HU"/>
              <a:t>(k) írása </a:t>
            </a:r>
            <a:br>
              <a:rPr lang="hu-HU"/>
            </a:br>
            <a:r>
              <a:rPr lang="hu-HU"/>
              <a:t>és elfogadtatása</a:t>
            </a:r>
          </a:p>
        </p:txBody>
      </p:sp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333375"/>
            <a:ext cx="4533900" cy="63547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Projektkezdés</a:t>
            </a:r>
          </a:p>
        </p:txBody>
      </p:sp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395288" y="1125538"/>
            <a:ext cx="81375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K</a:t>
            </a:r>
            <a:r>
              <a:rPr lang="en-US"/>
              <a:t>oncepció</a:t>
            </a:r>
            <a:r>
              <a:rPr lang="hu-HU"/>
              <a:t>(k) írása </a:t>
            </a:r>
            <a:br>
              <a:rPr lang="hu-HU"/>
            </a:br>
            <a:r>
              <a:rPr lang="hu-HU"/>
              <a:t>és elfogadtatása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G</a:t>
            </a:r>
            <a:r>
              <a:rPr lang="en-US"/>
              <a:t>yűjt</a:t>
            </a:r>
            <a:r>
              <a:rPr lang="hu-HU"/>
              <a:t>ő</a:t>
            </a:r>
            <a:r>
              <a:rPr lang="en-US"/>
              <a:t>kör </a:t>
            </a:r>
            <a:r>
              <a:rPr lang="hu-HU"/>
              <a:t/>
            </a:r>
            <a:br>
              <a:rPr lang="hu-HU"/>
            </a:br>
            <a:r>
              <a:rPr lang="en-US"/>
              <a:t>megfogalmazása</a:t>
            </a:r>
          </a:p>
        </p:txBody>
      </p:sp>
      <p:pic>
        <p:nvPicPr>
          <p:cNvPr id="2048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692150"/>
            <a:ext cx="4778375" cy="59594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71438" y="115888"/>
            <a:ext cx="1979612" cy="396875"/>
          </a:xfrm>
          <a:prstGeom prst="rect">
            <a:avLst/>
          </a:prstGeom>
          <a:solidFill>
            <a:schemeClr val="bg1">
              <a:alpha val="89999"/>
            </a:schemeClr>
          </a:solidFill>
          <a:ln w="9525" algn="ctr">
            <a:noFill/>
            <a:miter lim="800000"/>
            <a:headEnd/>
            <a:tailEnd/>
          </a:ln>
          <a:effectLst>
            <a:outerShdw dist="71842" dir="2700000" algn="ctr" rotWithShape="0">
              <a:schemeClr val="accent1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Projektkezdés</a:t>
            </a:r>
          </a:p>
        </p:txBody>
      </p:sp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395288" y="1125538"/>
            <a:ext cx="81375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K</a:t>
            </a:r>
            <a:r>
              <a:rPr lang="en-US"/>
              <a:t>oncepció</a:t>
            </a:r>
            <a:r>
              <a:rPr lang="hu-HU"/>
              <a:t>(k) írása </a:t>
            </a:r>
            <a:br>
              <a:rPr lang="hu-HU"/>
            </a:br>
            <a:r>
              <a:rPr lang="hu-HU"/>
              <a:t>és elfogadtatása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G</a:t>
            </a:r>
            <a:r>
              <a:rPr lang="en-US"/>
              <a:t>yűjt</a:t>
            </a:r>
            <a:r>
              <a:rPr lang="hu-HU"/>
              <a:t>ő</a:t>
            </a:r>
            <a:r>
              <a:rPr lang="en-US"/>
              <a:t>kör </a:t>
            </a:r>
            <a:r>
              <a:rPr lang="hu-HU"/>
              <a:t/>
            </a:r>
            <a:br>
              <a:rPr lang="hu-HU"/>
            </a:br>
            <a:r>
              <a:rPr lang="en-US"/>
              <a:t>megfogalmazása</a:t>
            </a:r>
          </a:p>
          <a:p>
            <a:pPr marL="265113" indent="-265113">
              <a:spcAft>
                <a:spcPct val="50000"/>
              </a:spcAft>
              <a:buFontTx/>
              <a:buChar char="•"/>
            </a:pPr>
            <a:r>
              <a:rPr lang="hu-HU"/>
              <a:t>Munkatársak</a:t>
            </a:r>
            <a:r>
              <a:rPr lang="en-US"/>
              <a:t> felvétele</a:t>
            </a:r>
            <a:endParaRPr lang="hu-HU"/>
          </a:p>
        </p:txBody>
      </p:sp>
      <p:pic>
        <p:nvPicPr>
          <p:cNvPr id="21507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1125538"/>
            <a:ext cx="5040313" cy="5626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eretes">
  <a:themeElements>
    <a:clrScheme name="Keretes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Keretes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Keretes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eretes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eretes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4631426</TotalTime>
  <Words>599</Words>
  <Application>Microsoft Office PowerPoint</Application>
  <PresentationFormat>Diavetítés a képernyőre (4:3 oldalarány)</PresentationFormat>
  <Paragraphs>226</Paragraphs>
  <Slides>58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Tervezősablon</vt:lpstr>
      </vt:variant>
      <vt:variant>
        <vt:i4>2</vt:i4>
      </vt:variant>
      <vt:variant>
        <vt:lpstr>Diacímek</vt:lpstr>
      </vt:variant>
      <vt:variant>
        <vt:i4>58</vt:i4>
      </vt:variant>
    </vt:vector>
  </HeadingPairs>
  <TitlesOfParts>
    <vt:vector size="64" baseType="lpstr">
      <vt:lpstr>Arial</vt:lpstr>
      <vt:lpstr>Verdana</vt:lpstr>
      <vt:lpstr>Wingdings</vt:lpstr>
      <vt:lpstr>Calibri</vt:lpstr>
      <vt:lpstr>Keretes</vt:lpstr>
      <vt:lpstr>Keretes</vt:lpstr>
      <vt:lpstr>Drótos László  Az OSZK webarchiváló pilot projektjének eddigi eredményei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58. dia</vt:lpstr>
    </vt:vector>
  </TitlesOfParts>
  <Company>MEK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Drótos László  Az OSZK webarchiváló pilot projektjének eddigi eredményei</dc:title>
  <dc:creator>DL</dc:creator>
  <cp:lastModifiedBy>DL</cp:lastModifiedBy>
  <cp:revision>122</cp:revision>
  <dcterms:created xsi:type="dcterms:W3CDTF">2018-10-20T15:53:02Z</dcterms:created>
  <dcterms:modified xsi:type="dcterms:W3CDTF">2018-11-29T13:48:45Z</dcterms:modified>
</cp:coreProperties>
</file>