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2" r:id="rId4"/>
    <p:sldId id="263" r:id="rId5"/>
    <p:sldId id="268" r:id="rId6"/>
    <p:sldId id="264" r:id="rId7"/>
    <p:sldId id="259" r:id="rId8"/>
    <p:sldId id="269" r:id="rId9"/>
    <p:sldId id="265" r:id="rId10"/>
    <p:sldId id="266" r:id="rId11"/>
    <p:sldId id="270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848"/>
    <a:srgbClr val="828282"/>
    <a:srgbClr val="004F76"/>
    <a:srgbClr val="FF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92" autoAdjust="0"/>
  </p:normalViewPr>
  <p:slideViewPr>
    <p:cSldViewPr>
      <p:cViewPr varScale="1">
        <p:scale>
          <a:sx n="101" d="100"/>
          <a:sy n="101" d="100"/>
        </p:scale>
        <p:origin x="12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5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159A3-965B-4F62-B224-39D7F21CA469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B8EF4-76EF-4FC8-9A7F-42F5A3BFEF4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7106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D365D-4ED0-49F5-946E-60803CF654D0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D649A-08E0-4027-9851-E67915EEDBC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655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6782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953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3040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887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5819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180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7688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693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0800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6782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4793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D649A-08E0-4027-9851-E67915EEDBC0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792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167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663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550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805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796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837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23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347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715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9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696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DB5F-BA08-48FE-A16E-E9FAE4ABDD16}" type="datetimeFigureOut">
              <a:rPr lang="hu-HU" smtClean="0"/>
              <a:t>2018. 12. 03.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EF485-84E2-49A3-B356-0C2867E97BF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519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l5pVIywX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fif"/><Relationship Id="rId4" Type="http://schemas.openxmlformats.org/officeDocument/2006/relationships/hyperlink" Target="https://www.youtube.com/watch?v=OxhUnsFZgGw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uni-corvinus.hu/oktato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uni-corvinus.hu/content/treninge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uni-corvinus.hu/content/treningek_men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15616" y="2022895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b="1" dirty="0">
              <a:solidFill>
                <a:srgbClr val="484848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99592" y="5085184"/>
            <a:ext cx="461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>
              <a:solidFill>
                <a:srgbClr val="484848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115616" y="263691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rgbClr val="484848"/>
                </a:solidFill>
                <a:latin typeface="Arial Narrow" pitchFamily="34" charset="0"/>
              </a:rPr>
              <a:t>Rés a falban: Az oktatás hiátusai és a könyvtár</a:t>
            </a:r>
            <a:endParaRPr lang="hu-HU" sz="2800" b="1" dirty="0">
              <a:solidFill>
                <a:srgbClr val="484848"/>
              </a:solidFill>
              <a:latin typeface="Arial Narrow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15616" y="3645024"/>
            <a:ext cx="4618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Fischer Monika</a:t>
            </a:r>
          </a:p>
          <a:p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Budapesti Corvinus Egyetem </a:t>
            </a:r>
          </a:p>
          <a:p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Egyetemi Könyvtár</a:t>
            </a:r>
            <a:endParaRPr lang="hu-HU" dirty="0">
              <a:solidFill>
                <a:srgbClr val="484848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140573" y="4805488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500" b="1" dirty="0" smtClean="0">
                <a:solidFill>
                  <a:srgbClr val="484848"/>
                </a:solidFill>
                <a:latin typeface="Arial Narrow" pitchFamily="34" charset="0"/>
              </a:rPr>
              <a:t>Oktatástámogatás elektronikus és online eszközökkel</a:t>
            </a:r>
          </a:p>
          <a:p>
            <a:r>
              <a:rPr lang="hu-HU" sz="1500" b="1" dirty="0" smtClean="0">
                <a:solidFill>
                  <a:srgbClr val="484848"/>
                </a:solidFill>
                <a:latin typeface="Arial Narrow" pitchFamily="34" charset="0"/>
              </a:rPr>
              <a:t>OSZK, 2018.12.05.</a:t>
            </a:r>
            <a:endParaRPr lang="hu-HU" sz="1500" b="1" dirty="0">
              <a:solidFill>
                <a:srgbClr val="484848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691680" y="177281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 Narrow" panose="020B0606020202030204" pitchFamily="34" charset="0"/>
              </a:rPr>
              <a:t>Építőanyagok</a:t>
            </a:r>
            <a:endParaRPr lang="hu-HU" sz="2800" dirty="0">
              <a:latin typeface="Arial Narrow" panose="020B060602020203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619672" y="2924944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84848"/>
                </a:solidFill>
                <a:latin typeface="Arial Narrow" panose="020B0606020202030204" pitchFamily="34" charset="0"/>
              </a:rPr>
              <a:t>E</a:t>
            </a: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lőadások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84848"/>
                </a:solidFill>
                <a:latin typeface="Arial Narrow" panose="020B0606020202030204" pitchFamily="34" charset="0"/>
              </a:rPr>
              <a:t>C</a:t>
            </a: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soportos konzultációk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84848"/>
                </a:solidFill>
                <a:latin typeface="Arial Narrow" panose="020B0606020202030204" pitchFamily="34" charset="0"/>
              </a:rPr>
              <a:t>E</a:t>
            </a: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gyéni konzultációk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84848"/>
                </a:solidFill>
                <a:latin typeface="Arial Narrow" panose="020B0606020202030204" pitchFamily="34" charset="0"/>
                <a:hlinkClick r:id="rId3"/>
              </a:rPr>
              <a:t>O</a:t>
            </a: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  <a:hlinkClick r:id="rId3"/>
              </a:rPr>
              <a:t>nline segédletek</a:t>
            </a: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  <a:hlinkClick r:id="rId4"/>
              </a:rPr>
              <a:t>Kisfilmek</a:t>
            </a:r>
            <a:endParaRPr lang="hu-HU" dirty="0" smtClean="0">
              <a:solidFill>
                <a:srgbClr val="484848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Belső képzések</a:t>
            </a:r>
            <a:endParaRPr lang="hu-HU" dirty="0">
              <a:solidFill>
                <a:srgbClr val="484848"/>
              </a:solidFill>
              <a:latin typeface="Arial Narrow" panose="020B0606020202030204" pitchFamily="34" charset="0"/>
            </a:endParaRPr>
          </a:p>
          <a:p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038714"/>
            <a:ext cx="3155472" cy="236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91680" y="1412776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 Narrow" panose="020B0606020202030204" pitchFamily="34" charset="0"/>
              </a:rPr>
              <a:t>Eredmények</a:t>
            </a:r>
            <a:endParaRPr lang="hu-HU" sz="2800" dirty="0">
              <a:latin typeface="Arial Narrow" panose="020B060602020203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6096000" cy="609600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2267744" y="83671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 Narrow" panose="020B0606020202030204" pitchFamily="34" charset="0"/>
              </a:rPr>
              <a:t>Eredmények</a:t>
            </a:r>
            <a:endParaRPr lang="hu-HU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11" y="5805264"/>
            <a:ext cx="49516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200"/>
              </a:spcBef>
            </a:pPr>
            <a:r>
              <a:rPr lang="hu-HU" sz="3000" b="1" spc="180" dirty="0" smtClean="0">
                <a:solidFill>
                  <a:srgbClr val="484848"/>
                </a:solidFill>
                <a:latin typeface="Arial Narrow" pitchFamily="34" charset="0"/>
              </a:rPr>
              <a:t>Köszönöm a figyelmet</a:t>
            </a:r>
            <a:r>
              <a:rPr lang="hu-HU" sz="3000" b="1" spc="140" dirty="0" smtClean="0">
                <a:solidFill>
                  <a:srgbClr val="484848"/>
                </a:solidFill>
                <a:latin typeface="Arial Narrow" pitchFamily="34" charset="0"/>
              </a:rPr>
              <a:t>!</a:t>
            </a:r>
            <a:endParaRPr lang="hu-HU" sz="3000" b="1" spc="140" dirty="0">
              <a:solidFill>
                <a:srgbClr val="484848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15616" y="143919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484848"/>
                </a:solidFill>
                <a:latin typeface="Arial Narrow" panose="020B0606020202030204" pitchFamily="34" charset="0"/>
              </a:rPr>
              <a:t>É</a:t>
            </a:r>
            <a:r>
              <a:rPr lang="hu-HU" sz="2800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pítkezés</a:t>
            </a:r>
            <a:endParaRPr lang="hu-HU" sz="2800" dirty="0">
              <a:solidFill>
                <a:srgbClr val="484848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115616" y="3212976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Alapok: hallgatói kompetenciák, oktatói leterheltség, könyvtári / könyvtárosi szerepek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484848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Szerkezet: tanszéki kapcsolattartás, felkérés, tantárgyindítás, tréningek, </a:t>
            </a:r>
            <a:r>
              <a:rPr lang="hu-HU" dirty="0" err="1" smtClean="0">
                <a:solidFill>
                  <a:srgbClr val="484848"/>
                </a:solidFill>
                <a:latin typeface="Arial Narrow" panose="020B0606020202030204" pitchFamily="34" charset="0"/>
              </a:rPr>
              <a:t>Writing</a:t>
            </a: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484848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Építőanyagok: előadások, csoportos konzultációk, egyéni konzultációk, online segédletek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484848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31513"/>
            <a:ext cx="2547367" cy="200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63688" y="134076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 Narrow" panose="020B0606020202030204" pitchFamily="34" charset="0"/>
              </a:rPr>
              <a:t>Alapok</a:t>
            </a:r>
            <a:endParaRPr lang="hu-HU" sz="2800" dirty="0">
              <a:latin typeface="Arial Narrow" panose="020B060602020203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763688" y="2276872"/>
            <a:ext cx="7056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Hallgatói kompetenciák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G</a:t>
            </a: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enerációs átalakulás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84848"/>
                </a:solidFill>
                <a:latin typeface="Arial Narrow" panose="020B0606020202030204" pitchFamily="34" charset="0"/>
              </a:rPr>
              <a:t>Motiváció </a:t>
            </a:r>
            <a:endParaRPr lang="hu-HU" dirty="0" smtClean="0">
              <a:solidFill>
                <a:srgbClr val="484848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O</a:t>
            </a: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lvasási szokások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Oktatók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Publikációs kényszer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Mentori szerep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Felzárkóztatás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Könyvtári / könyvtárosi szerepek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  <a:hlinkClick r:id="rId3"/>
              </a:rPr>
              <a:t>Kutatástámogatás</a:t>
            </a:r>
            <a:endParaRPr lang="hu-HU" dirty="0" smtClean="0">
              <a:solidFill>
                <a:srgbClr val="484848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Tanulástámogatás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316385"/>
            <a:ext cx="1876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63688" y="141277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 Narrow" panose="020B0606020202030204" pitchFamily="34" charset="0"/>
              </a:rPr>
              <a:t>Szerkezet</a:t>
            </a:r>
            <a:endParaRPr lang="hu-HU" sz="2800" dirty="0">
              <a:latin typeface="Arial Narrow" panose="020B060602020203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619672" y="2132856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Tanszéki kapcsolattartás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Felkérés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Tantárgyba épülés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Tanulás és kutatás módszertana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Szakmai kommunikáció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Tudománykommunikáció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Tantárgyindítás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Információs írástudás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Információs írástudás oktatói-kutatói pályára készülőknek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Tehetségből fiatal kutató: PhD-kurzus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Tréningek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rgbClr val="484848"/>
                </a:solidFill>
                <a:latin typeface="Arial Narrow" panose="020B0606020202030204" pitchFamily="34" charset="0"/>
              </a:rPr>
              <a:t>Writing</a:t>
            </a:r>
            <a:r>
              <a:rPr lang="hu-HU" dirty="0" smtClean="0">
                <a:solidFill>
                  <a:srgbClr val="484848"/>
                </a:solidFill>
                <a:latin typeface="Arial Narrow" panose="020B0606020202030204" pitchFamily="34" charset="0"/>
              </a:rPr>
              <a:t> </a:t>
            </a:r>
            <a:r>
              <a:rPr lang="hu-HU" dirty="0">
                <a:solidFill>
                  <a:srgbClr val="484848"/>
                </a:solidFill>
                <a:latin typeface="Arial Narrow" panose="020B0606020202030204" pitchFamily="34" charset="0"/>
              </a:rPr>
              <a:t>Center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1277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0" y="-1447800"/>
            <a:ext cx="12192000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331640" y="141277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 Narrow" panose="020B0606020202030204" pitchFamily="34" charset="0"/>
              </a:rPr>
              <a:t>Tréningek </a:t>
            </a:r>
            <a:endParaRPr lang="hu-HU" sz="2800" dirty="0">
              <a:latin typeface="Arial Narrow" panose="020B0606020202030204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373" y="882008"/>
            <a:ext cx="2403360" cy="1800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132" y="2100669"/>
            <a:ext cx="2609850" cy="17526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913568"/>
            <a:ext cx="2523800" cy="1672018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861" y="4422088"/>
            <a:ext cx="1876003" cy="1821919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797152"/>
            <a:ext cx="2597733" cy="172911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4211960" y="3164426"/>
            <a:ext cx="864096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u-HU" sz="5400" dirty="0" smtClean="0">
                <a:latin typeface="Arial Narrow" panose="020B0606020202030204" pitchFamily="34" charset="0"/>
              </a:rPr>
              <a:t>F1</a:t>
            </a:r>
            <a:endParaRPr lang="hu-HU" sz="5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47664" y="134076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 Narrow" panose="020B0606020202030204" pitchFamily="34" charset="0"/>
              </a:rPr>
              <a:t>Tréningek</a:t>
            </a:r>
            <a:endParaRPr lang="hu-HU" sz="2800" dirty="0">
              <a:latin typeface="Arial Narrow" panose="020B0606020202030204" pitchFamily="34" charset="0"/>
            </a:endParaRPr>
          </a:p>
        </p:txBody>
      </p:sp>
      <p:pic>
        <p:nvPicPr>
          <p:cNvPr id="3" name="Kép 2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348880"/>
            <a:ext cx="353873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2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91680" y="1340768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 Narrow" panose="020B0606020202030204" pitchFamily="34" charset="0"/>
              </a:rPr>
              <a:t>Eseti tréningek</a:t>
            </a:r>
            <a:endParaRPr lang="hu-HU" sz="2800" dirty="0">
              <a:latin typeface="Arial Narrow" panose="020B0606020202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691680" y="2348880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Arial Narrow" panose="020B0606020202030204" pitchFamily="34" charset="0"/>
              </a:rPr>
              <a:t>Adatbázis bemutatók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Arial Narrow" panose="020B0606020202030204" pitchFamily="34" charset="0"/>
              </a:rPr>
              <a:t>Open Access </a:t>
            </a:r>
            <a:r>
              <a:rPr lang="hu-HU" dirty="0" err="1" smtClean="0">
                <a:latin typeface="Arial Narrow" panose="020B0606020202030204" pitchFamily="34" charset="0"/>
              </a:rPr>
              <a:t>Week</a:t>
            </a:r>
            <a:endParaRPr lang="hu-HU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Arial Narrow" panose="020B0606020202030204" pitchFamily="34" charset="0"/>
              </a:rPr>
              <a:t>Műhelyek</a:t>
            </a:r>
            <a:endParaRPr lang="hu-HU" dirty="0"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>
                <a:latin typeface="Arial Narrow" panose="020B0606020202030204" pitchFamily="34" charset="0"/>
              </a:rPr>
              <a:t>Publikációmenedzsment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>
                <a:latin typeface="Arial Narrow" panose="020B0606020202030204" pitchFamily="34" charset="0"/>
              </a:rPr>
              <a:t>Tudományos </a:t>
            </a:r>
            <a:r>
              <a:rPr lang="hu-HU" dirty="0" smtClean="0">
                <a:latin typeface="Arial Narrow" panose="020B0606020202030204" pitchFamily="34" charset="0"/>
              </a:rPr>
              <a:t>önmenedzselés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Arial Narrow" panose="020B0606020202030204" pitchFamily="34" charset="0"/>
              </a:rPr>
              <a:t>Gazdasági újságírás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Arial Narrow" panose="020B0606020202030204" pitchFamily="34" charset="0"/>
              </a:rPr>
              <a:t>Konferenciák (Az irályról, </a:t>
            </a:r>
            <a:r>
              <a:rPr lang="hu-HU" dirty="0" err="1" smtClean="0">
                <a:latin typeface="Arial Narrow" panose="020B0606020202030204" pitchFamily="34" charset="0"/>
              </a:rPr>
              <a:t>Retro</a:t>
            </a:r>
            <a:r>
              <a:rPr lang="hu-HU" dirty="0" smtClean="0">
                <a:latin typeface="Arial Narrow" panose="020B0606020202030204" pitchFamily="34" charset="0"/>
              </a:rPr>
              <a:t>, Teleki)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2088232" cy="288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75656" y="1412776"/>
            <a:ext cx="62646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>
                <a:latin typeface="Arial Narrow" panose="020B0606020202030204" pitchFamily="34" charset="0"/>
              </a:rPr>
              <a:t>Writing</a:t>
            </a:r>
            <a:r>
              <a:rPr lang="hu-HU" sz="2800" dirty="0">
                <a:latin typeface="Arial Narrow" panose="020B0606020202030204" pitchFamily="34" charset="0"/>
              </a:rPr>
              <a:t> Center / Tanulási kompetencia központ</a:t>
            </a:r>
          </a:p>
          <a:p>
            <a:endParaRPr lang="hu-HU" dirty="0"/>
          </a:p>
        </p:txBody>
      </p:sp>
      <p:pic>
        <p:nvPicPr>
          <p:cNvPr id="5" name="Kép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916" y="2492896"/>
            <a:ext cx="3156175" cy="236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174</Words>
  <Application>Microsoft Office PowerPoint</Application>
  <PresentationFormat>Diavetítés a képernyőre (4:3 oldalarány)</PresentationFormat>
  <Paragraphs>71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Budapesti Corvinus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tmoricz</dc:creator>
  <cp:lastModifiedBy>Fischer Monika</cp:lastModifiedBy>
  <cp:revision>73</cp:revision>
  <dcterms:created xsi:type="dcterms:W3CDTF">2015-09-02T11:55:43Z</dcterms:created>
  <dcterms:modified xsi:type="dcterms:W3CDTF">2018-12-03T14:03:12Z</dcterms:modified>
</cp:coreProperties>
</file>